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80" r:id="rId6"/>
    <p:sldId id="295" r:id="rId7"/>
    <p:sldId id="296" r:id="rId8"/>
    <p:sldId id="262" r:id="rId9"/>
    <p:sldId id="293" r:id="rId10"/>
    <p:sldId id="290" r:id="rId11"/>
    <p:sldId id="285" r:id="rId12"/>
    <p:sldId id="297" r:id="rId13"/>
    <p:sldId id="273" r:id="rId14"/>
    <p:sldId id="281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B40"/>
    <a:srgbClr val="6699FF"/>
    <a:srgbClr val="B28A3F"/>
    <a:srgbClr val="7A9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lima Gamboa Torres" userId="26c08bd0-2f83-44ac-8989-f1ae22a66e87" providerId="ADAL" clId="{F74A4513-3C49-42C8-A8BB-39D3590768B7}"/>
    <pc:docChg chg="modSld">
      <pc:chgData name="Yolima Gamboa Torres" userId="26c08bd0-2f83-44ac-8989-f1ae22a66e87" providerId="ADAL" clId="{F74A4513-3C49-42C8-A8BB-39D3590768B7}" dt="2026-01-16T14:25:10.728" v="35" actId="20577"/>
      <pc:docMkLst>
        <pc:docMk/>
      </pc:docMkLst>
      <pc:sldChg chg="modSp mod">
        <pc:chgData name="Yolima Gamboa Torres" userId="26c08bd0-2f83-44ac-8989-f1ae22a66e87" providerId="ADAL" clId="{F74A4513-3C49-42C8-A8BB-39D3590768B7}" dt="2026-01-16T13:59:56.054" v="14" actId="20577"/>
        <pc:sldMkLst>
          <pc:docMk/>
          <pc:sldMk cId="853279415" sldId="262"/>
        </pc:sldMkLst>
        <pc:spChg chg="mod">
          <ac:chgData name="Yolima Gamboa Torres" userId="26c08bd0-2f83-44ac-8989-f1ae22a66e87" providerId="ADAL" clId="{F74A4513-3C49-42C8-A8BB-39D3590768B7}" dt="2026-01-16T13:59:40.887" v="11" actId="20577"/>
          <ac:spMkLst>
            <pc:docMk/>
            <pc:sldMk cId="853279415" sldId="262"/>
            <ac:spMk id="3" creationId="{F7F345E6-4FF8-3540-A4BE-3B2905C37A3E}"/>
          </ac:spMkLst>
        </pc:spChg>
        <pc:spChg chg="mod">
          <ac:chgData name="Yolima Gamboa Torres" userId="26c08bd0-2f83-44ac-8989-f1ae22a66e87" providerId="ADAL" clId="{F74A4513-3C49-42C8-A8BB-39D3590768B7}" dt="2026-01-16T13:59:56.054" v="14" actId="20577"/>
          <ac:spMkLst>
            <pc:docMk/>
            <pc:sldMk cId="853279415" sldId="262"/>
            <ac:spMk id="8" creationId="{55CA4C9B-D99E-EEB3-977A-AB4587DF7637}"/>
          </ac:spMkLst>
        </pc:spChg>
      </pc:sldChg>
      <pc:sldChg chg="modSp mod">
        <pc:chgData name="Yolima Gamboa Torres" userId="26c08bd0-2f83-44ac-8989-f1ae22a66e87" providerId="ADAL" clId="{F74A4513-3C49-42C8-A8BB-39D3590768B7}" dt="2026-01-16T13:59:17.335" v="5" actId="20577"/>
        <pc:sldMkLst>
          <pc:docMk/>
          <pc:sldMk cId="1914874405" sldId="280"/>
        </pc:sldMkLst>
        <pc:spChg chg="mod">
          <ac:chgData name="Yolima Gamboa Torres" userId="26c08bd0-2f83-44ac-8989-f1ae22a66e87" providerId="ADAL" clId="{F74A4513-3C49-42C8-A8BB-39D3590768B7}" dt="2026-01-16T13:59:17.335" v="5" actId="20577"/>
          <ac:spMkLst>
            <pc:docMk/>
            <pc:sldMk cId="1914874405" sldId="280"/>
            <ac:spMk id="2" creationId="{FB672D60-9563-8748-D8DE-60E7CBE1EEE2}"/>
          </ac:spMkLst>
        </pc:spChg>
      </pc:sldChg>
      <pc:sldChg chg="modSp mod">
        <pc:chgData name="Yolima Gamboa Torres" userId="26c08bd0-2f83-44ac-8989-f1ae22a66e87" providerId="ADAL" clId="{F74A4513-3C49-42C8-A8BB-39D3590768B7}" dt="2026-01-16T14:24:23.908" v="29" actId="20577"/>
        <pc:sldMkLst>
          <pc:docMk/>
          <pc:sldMk cId="4222315065" sldId="285"/>
        </pc:sldMkLst>
        <pc:spChg chg="mod">
          <ac:chgData name="Yolima Gamboa Torres" userId="26c08bd0-2f83-44ac-8989-f1ae22a66e87" providerId="ADAL" clId="{F74A4513-3C49-42C8-A8BB-39D3590768B7}" dt="2026-01-16T14:24:23.908" v="29" actId="20577"/>
          <ac:spMkLst>
            <pc:docMk/>
            <pc:sldMk cId="4222315065" sldId="285"/>
            <ac:spMk id="6" creationId="{CC29F0BB-EDA6-A3C9-B0D7-975167EBF8EF}"/>
          </ac:spMkLst>
        </pc:spChg>
      </pc:sldChg>
      <pc:sldChg chg="modSp mod">
        <pc:chgData name="Yolima Gamboa Torres" userId="26c08bd0-2f83-44ac-8989-f1ae22a66e87" providerId="ADAL" clId="{F74A4513-3C49-42C8-A8BB-39D3590768B7}" dt="2026-01-16T14:06:55.489" v="26" actId="20577"/>
        <pc:sldMkLst>
          <pc:docMk/>
          <pc:sldMk cId="1135111242" sldId="290"/>
        </pc:sldMkLst>
        <pc:spChg chg="mod">
          <ac:chgData name="Yolima Gamboa Torres" userId="26c08bd0-2f83-44ac-8989-f1ae22a66e87" providerId="ADAL" clId="{F74A4513-3C49-42C8-A8BB-39D3590768B7}" dt="2026-01-16T14:06:55.489" v="26" actId="20577"/>
          <ac:spMkLst>
            <pc:docMk/>
            <pc:sldMk cId="1135111242" sldId="290"/>
            <ac:spMk id="6" creationId="{58871438-B9B6-CFF6-FCBF-4DDC33B7FB8D}"/>
          </ac:spMkLst>
        </pc:spChg>
      </pc:sldChg>
      <pc:sldChg chg="modSp mod">
        <pc:chgData name="Yolima Gamboa Torres" userId="26c08bd0-2f83-44ac-8989-f1ae22a66e87" providerId="ADAL" clId="{F74A4513-3C49-42C8-A8BB-39D3590768B7}" dt="2026-01-16T14:00:14.591" v="20" actId="20577"/>
        <pc:sldMkLst>
          <pc:docMk/>
          <pc:sldMk cId="1375886796" sldId="293"/>
        </pc:sldMkLst>
        <pc:spChg chg="mod">
          <ac:chgData name="Yolima Gamboa Torres" userId="26c08bd0-2f83-44ac-8989-f1ae22a66e87" providerId="ADAL" clId="{F74A4513-3C49-42C8-A8BB-39D3590768B7}" dt="2026-01-16T14:00:14.591" v="20" actId="20577"/>
          <ac:spMkLst>
            <pc:docMk/>
            <pc:sldMk cId="1375886796" sldId="293"/>
            <ac:spMk id="18" creationId="{070B6F0D-47A7-FDB0-99B6-AD6CD6C409A2}"/>
          </ac:spMkLst>
        </pc:spChg>
      </pc:sldChg>
      <pc:sldChg chg="modSp mod">
        <pc:chgData name="Yolima Gamboa Torres" userId="26c08bd0-2f83-44ac-8989-f1ae22a66e87" providerId="ADAL" clId="{F74A4513-3C49-42C8-A8BB-39D3590768B7}" dt="2026-01-16T14:25:10.728" v="35" actId="20577"/>
        <pc:sldMkLst>
          <pc:docMk/>
          <pc:sldMk cId="1146481986" sldId="297"/>
        </pc:sldMkLst>
        <pc:spChg chg="mod">
          <ac:chgData name="Yolima Gamboa Torres" userId="26c08bd0-2f83-44ac-8989-f1ae22a66e87" providerId="ADAL" clId="{F74A4513-3C49-42C8-A8BB-39D3590768B7}" dt="2026-01-16T14:25:10.728" v="35" actId="20577"/>
          <ac:spMkLst>
            <pc:docMk/>
            <pc:sldMk cId="1146481986" sldId="297"/>
            <ac:spMk id="5" creationId="{C84CAC21-0797-C32E-49E7-1B7A7EC91B0C}"/>
          </ac:spMkLst>
        </pc:spChg>
      </pc:sldChg>
    </pc:docChg>
  </pc:docChgLst>
  <pc:docChgLst>
    <pc:chgData name="Yolima Gamboa Torres" userId="26c08bd0-2f83-44ac-8989-f1ae22a66e87" providerId="ADAL" clId="{0434ED07-D6E5-4AFF-869C-3DBCBA280E90}"/>
    <pc:docChg chg="modSld">
      <pc:chgData name="Yolima Gamboa Torres" userId="26c08bd0-2f83-44ac-8989-f1ae22a66e87" providerId="ADAL" clId="{0434ED07-D6E5-4AFF-869C-3DBCBA280E90}" dt="2026-01-20T19:58:44.416" v="202" actId="27918"/>
      <pc:docMkLst>
        <pc:docMk/>
      </pc:docMkLst>
      <pc:sldChg chg="modSp mod">
        <pc:chgData name="Yolima Gamboa Torres" userId="26c08bd0-2f83-44ac-8989-f1ae22a66e87" providerId="ADAL" clId="{0434ED07-D6E5-4AFF-869C-3DBCBA280E90}" dt="2026-01-20T16:23:40.120" v="177" actId="20577"/>
        <pc:sldMkLst>
          <pc:docMk/>
          <pc:sldMk cId="853279415" sldId="262"/>
        </pc:sldMkLst>
        <pc:spChg chg="mod">
          <ac:chgData name="Yolima Gamboa Torres" userId="26c08bd0-2f83-44ac-8989-f1ae22a66e87" providerId="ADAL" clId="{0434ED07-D6E5-4AFF-869C-3DBCBA280E90}" dt="2026-01-20T16:23:40.120" v="177" actId="20577"/>
          <ac:spMkLst>
            <pc:docMk/>
            <pc:sldMk cId="853279415" sldId="262"/>
            <ac:spMk id="8" creationId="{55CA4C9B-D99E-EEB3-977A-AB4587DF7637}"/>
          </ac:spMkLst>
        </pc:spChg>
        <pc:spChg chg="mod">
          <ac:chgData name="Yolima Gamboa Torres" userId="26c08bd0-2f83-44ac-8989-f1ae22a66e87" providerId="ADAL" clId="{0434ED07-D6E5-4AFF-869C-3DBCBA280E90}" dt="2026-01-20T12:05:42.425" v="32" actId="20577"/>
          <ac:spMkLst>
            <pc:docMk/>
            <pc:sldMk cId="853279415" sldId="262"/>
            <ac:spMk id="11" creationId="{9C66E955-8999-C740-EFDD-431405B42512}"/>
          </ac:spMkLst>
        </pc:spChg>
        <pc:graphicFrameChg chg="mod">
          <ac:chgData name="Yolima Gamboa Torres" userId="26c08bd0-2f83-44ac-8989-f1ae22a66e87" providerId="ADAL" clId="{0434ED07-D6E5-4AFF-869C-3DBCBA280E90}" dt="2026-01-19T14:23:07.565" v="5" actId="20577"/>
          <ac:graphicFrameMkLst>
            <pc:docMk/>
            <pc:sldMk cId="853279415" sldId="262"/>
            <ac:graphicFrameMk id="5" creationId="{FBDF0962-2EAD-8541-655E-237B1FF7ABA3}"/>
          </ac:graphicFrameMkLst>
        </pc:graphicFrameChg>
      </pc:sldChg>
      <pc:sldChg chg="mod">
        <pc:chgData name="Yolima Gamboa Torres" userId="26c08bd0-2f83-44ac-8989-f1ae22a66e87" providerId="ADAL" clId="{0434ED07-D6E5-4AFF-869C-3DBCBA280E90}" dt="2026-01-20T19:58:44.416" v="202" actId="27918"/>
        <pc:sldMkLst>
          <pc:docMk/>
          <pc:sldMk cId="4222315065" sldId="285"/>
        </pc:sldMkLst>
      </pc:sldChg>
      <pc:sldChg chg="modSp mod">
        <pc:chgData name="Yolima Gamboa Torres" userId="26c08bd0-2f83-44ac-8989-f1ae22a66e87" providerId="ADAL" clId="{0434ED07-D6E5-4AFF-869C-3DBCBA280E90}" dt="2026-01-20T16:25:20.499" v="192" actId="20577"/>
        <pc:sldMkLst>
          <pc:docMk/>
          <pc:sldMk cId="1135111242" sldId="290"/>
        </pc:sldMkLst>
        <pc:spChg chg="mod">
          <ac:chgData name="Yolima Gamboa Torres" userId="26c08bd0-2f83-44ac-8989-f1ae22a66e87" providerId="ADAL" clId="{0434ED07-D6E5-4AFF-869C-3DBCBA280E90}" dt="2026-01-20T16:25:20.499" v="192" actId="20577"/>
          <ac:spMkLst>
            <pc:docMk/>
            <pc:sldMk cId="1135111242" sldId="290"/>
            <ac:spMk id="6" creationId="{58871438-B9B6-CFF6-FCBF-4DDC33B7FB8D}"/>
          </ac:spMkLst>
        </pc:spChg>
      </pc:sldChg>
      <pc:sldChg chg="modSp mod">
        <pc:chgData name="Yolima Gamboa Torres" userId="26c08bd0-2f83-44ac-8989-f1ae22a66e87" providerId="ADAL" clId="{0434ED07-D6E5-4AFF-869C-3DBCBA280E90}" dt="2026-01-20T16:19:19.368" v="171" actId="20577"/>
        <pc:sldMkLst>
          <pc:docMk/>
          <pc:sldMk cId="1375886796" sldId="293"/>
        </pc:sldMkLst>
        <pc:spChg chg="mod">
          <ac:chgData name="Yolima Gamboa Torres" userId="26c08bd0-2f83-44ac-8989-f1ae22a66e87" providerId="ADAL" clId="{0434ED07-D6E5-4AFF-869C-3DBCBA280E90}" dt="2026-01-20T12:43:50.210" v="85" actId="20577"/>
          <ac:spMkLst>
            <pc:docMk/>
            <pc:sldMk cId="1375886796" sldId="293"/>
            <ac:spMk id="6" creationId="{8EDC1D32-069D-DE2D-11EB-104BF4733BE1}"/>
          </ac:spMkLst>
        </pc:spChg>
        <pc:spChg chg="mod">
          <ac:chgData name="Yolima Gamboa Torres" userId="26c08bd0-2f83-44ac-8989-f1ae22a66e87" providerId="ADAL" clId="{0434ED07-D6E5-4AFF-869C-3DBCBA280E90}" dt="2026-01-20T16:19:19.368" v="171" actId="20577"/>
          <ac:spMkLst>
            <pc:docMk/>
            <pc:sldMk cId="1375886796" sldId="293"/>
            <ac:spMk id="18" creationId="{070B6F0D-47A7-FDB0-99B6-AD6CD6C409A2}"/>
          </ac:spMkLst>
        </pc:spChg>
      </pc:sldChg>
      <pc:sldChg chg="modSp mod">
        <pc:chgData name="Yolima Gamboa Torres" userId="26c08bd0-2f83-44ac-8989-f1ae22a66e87" providerId="ADAL" clId="{0434ED07-D6E5-4AFF-869C-3DBCBA280E90}" dt="2026-01-20T12:04:59.900" v="27" actId="20577"/>
        <pc:sldMkLst>
          <pc:docMk/>
          <pc:sldMk cId="3686883577" sldId="295"/>
        </pc:sldMkLst>
        <pc:spChg chg="mod">
          <ac:chgData name="Yolima Gamboa Torres" userId="26c08bd0-2f83-44ac-8989-f1ae22a66e87" providerId="ADAL" clId="{0434ED07-D6E5-4AFF-869C-3DBCBA280E90}" dt="2026-01-20T12:04:59.900" v="27" actId="20577"/>
          <ac:spMkLst>
            <pc:docMk/>
            <pc:sldMk cId="3686883577" sldId="295"/>
            <ac:spMk id="5" creationId="{F6663BDA-6114-4821-7B75-6B842377DBEA}"/>
          </ac:spMkLst>
        </pc:spChg>
      </pc:sldChg>
    </pc:docChg>
  </pc:docChgLst>
  <pc:docChgLst>
    <pc:chgData name="Yolima Gamboa Torres" userId="26c08bd0-2f83-44ac-8989-f1ae22a66e87" providerId="ADAL" clId="{E214DE46-8C24-45F4-9CA1-46CA1EB506E1}"/>
    <pc:docChg chg="undo custSel delSld modSld">
      <pc:chgData name="Yolima Gamboa Torres" userId="26c08bd0-2f83-44ac-8989-f1ae22a66e87" providerId="ADAL" clId="{E214DE46-8C24-45F4-9CA1-46CA1EB506E1}" dt="2026-01-22T18:56:26.419" v="168" actId="27918"/>
      <pc:docMkLst>
        <pc:docMk/>
      </pc:docMkLst>
      <pc:sldChg chg="modSp mod">
        <pc:chgData name="Yolima Gamboa Torres" userId="26c08bd0-2f83-44ac-8989-f1ae22a66e87" providerId="ADAL" clId="{E214DE46-8C24-45F4-9CA1-46CA1EB506E1}" dt="2026-01-22T18:09:19.295" v="104" actId="20577"/>
        <pc:sldMkLst>
          <pc:docMk/>
          <pc:sldMk cId="853279415" sldId="262"/>
        </pc:sldMkLst>
        <pc:spChg chg="mod">
          <ac:chgData name="Yolima Gamboa Torres" userId="26c08bd0-2f83-44ac-8989-f1ae22a66e87" providerId="ADAL" clId="{E214DE46-8C24-45F4-9CA1-46CA1EB506E1}" dt="2026-01-22T18:09:19.295" v="104" actId="20577"/>
          <ac:spMkLst>
            <pc:docMk/>
            <pc:sldMk cId="853279415" sldId="262"/>
            <ac:spMk id="8" creationId="{55CA4C9B-D99E-EEB3-977A-AB4587DF7637}"/>
          </ac:spMkLst>
        </pc:spChg>
      </pc:sldChg>
      <pc:sldChg chg="del">
        <pc:chgData name="Yolima Gamboa Torres" userId="26c08bd0-2f83-44ac-8989-f1ae22a66e87" providerId="ADAL" clId="{E214DE46-8C24-45F4-9CA1-46CA1EB506E1}" dt="2026-01-22T15:05:42.279" v="61" actId="2696"/>
        <pc:sldMkLst>
          <pc:docMk/>
          <pc:sldMk cId="2810661387" sldId="266"/>
        </pc:sldMkLst>
      </pc:sldChg>
      <pc:sldChg chg="modSp mod">
        <pc:chgData name="Yolima Gamboa Torres" userId="26c08bd0-2f83-44ac-8989-f1ae22a66e87" providerId="ADAL" clId="{E214DE46-8C24-45F4-9CA1-46CA1EB506E1}" dt="2026-01-22T18:37:18.231" v="158" actId="27918"/>
        <pc:sldMkLst>
          <pc:docMk/>
          <pc:sldMk cId="4222315065" sldId="285"/>
        </pc:sldMkLst>
        <pc:spChg chg="mod">
          <ac:chgData name="Yolima Gamboa Torres" userId="26c08bd0-2f83-44ac-8989-f1ae22a66e87" providerId="ADAL" clId="{E214DE46-8C24-45F4-9CA1-46CA1EB506E1}" dt="2026-01-22T14:26:24.915" v="60" actId="20577"/>
          <ac:spMkLst>
            <pc:docMk/>
            <pc:sldMk cId="4222315065" sldId="285"/>
            <ac:spMk id="6" creationId="{CC29F0BB-EDA6-A3C9-B0D7-975167EBF8EF}"/>
          </ac:spMkLst>
        </pc:spChg>
      </pc:sldChg>
      <pc:sldChg chg="modSp mod">
        <pc:chgData name="Yolima Gamboa Torres" userId="26c08bd0-2f83-44ac-8989-f1ae22a66e87" providerId="ADAL" clId="{E214DE46-8C24-45F4-9CA1-46CA1EB506E1}" dt="2026-01-22T18:16:10.400" v="150" actId="20577"/>
        <pc:sldMkLst>
          <pc:docMk/>
          <pc:sldMk cId="1135111242" sldId="290"/>
        </pc:sldMkLst>
        <pc:spChg chg="mod">
          <ac:chgData name="Yolima Gamboa Torres" userId="26c08bd0-2f83-44ac-8989-f1ae22a66e87" providerId="ADAL" clId="{E214DE46-8C24-45F4-9CA1-46CA1EB506E1}" dt="2026-01-22T18:16:10.400" v="150" actId="20577"/>
          <ac:spMkLst>
            <pc:docMk/>
            <pc:sldMk cId="1135111242" sldId="290"/>
            <ac:spMk id="6" creationId="{58871438-B9B6-CFF6-FCBF-4DDC33B7FB8D}"/>
          </ac:spMkLst>
        </pc:spChg>
      </pc:sldChg>
      <pc:sldChg chg="modSp mod">
        <pc:chgData name="Yolima Gamboa Torres" userId="26c08bd0-2f83-44ac-8989-f1ae22a66e87" providerId="ADAL" clId="{E214DE46-8C24-45F4-9CA1-46CA1EB506E1}" dt="2026-01-22T18:12:19.792" v="125" actId="20577"/>
        <pc:sldMkLst>
          <pc:docMk/>
          <pc:sldMk cId="1375886796" sldId="293"/>
        </pc:sldMkLst>
        <pc:spChg chg="mod">
          <ac:chgData name="Yolima Gamboa Torres" userId="26c08bd0-2f83-44ac-8989-f1ae22a66e87" providerId="ADAL" clId="{E214DE46-8C24-45F4-9CA1-46CA1EB506E1}" dt="2026-01-22T18:12:19.792" v="125" actId="20577"/>
          <ac:spMkLst>
            <pc:docMk/>
            <pc:sldMk cId="1375886796" sldId="293"/>
            <ac:spMk id="18" creationId="{070B6F0D-47A7-FDB0-99B6-AD6CD6C409A2}"/>
          </ac:spMkLst>
        </pc:spChg>
      </pc:sldChg>
      <pc:sldChg chg="modSp mod">
        <pc:chgData name="Yolima Gamboa Torres" userId="26c08bd0-2f83-44ac-8989-f1ae22a66e87" providerId="ADAL" clId="{E214DE46-8C24-45F4-9CA1-46CA1EB506E1}" dt="2026-01-22T18:56:26.419" v="168" actId="27918"/>
        <pc:sldMkLst>
          <pc:docMk/>
          <pc:sldMk cId="1146481986" sldId="297"/>
        </pc:sldMkLst>
        <pc:spChg chg="mod">
          <ac:chgData name="Yolima Gamboa Torres" userId="26c08bd0-2f83-44ac-8989-f1ae22a66e87" providerId="ADAL" clId="{E214DE46-8C24-45F4-9CA1-46CA1EB506E1}" dt="2026-01-22T18:49:00.817" v="163" actId="20577"/>
          <ac:spMkLst>
            <pc:docMk/>
            <pc:sldMk cId="1146481986" sldId="297"/>
            <ac:spMk id="5" creationId="{C84CAC21-0797-C32E-49E7-1B7A7EC91B0C}"/>
          </ac:spMkLst>
        </pc:spChg>
      </pc:sldChg>
      <pc:sldChg chg="del">
        <pc:chgData name="Yolima Gamboa Torres" userId="26c08bd0-2f83-44ac-8989-f1ae22a66e87" providerId="ADAL" clId="{E214DE46-8C24-45F4-9CA1-46CA1EB506E1}" dt="2026-01-22T15:05:46.857" v="62" actId="2696"/>
        <pc:sldMkLst>
          <pc:docMk/>
          <pc:sldMk cId="3171201198" sldId="2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1300" b="1" i="0" u="none" strike="noStrike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P.Q.R.S.D.F cuarto </a:t>
            </a:r>
            <a:r>
              <a:rPr lang="es-CO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trimestre de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62085593372587E-2"/>
          <c:y val="0.15422330539039572"/>
          <c:w val="0.90015748031496046"/>
          <c:h val="0.56547847906971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AD6-496B-9B45-DCD1DD7C73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Derecho de Petición</c:v>
                </c:pt>
                <c:pt idx="1">
                  <c:v>Consultas</c:v>
                </c:pt>
                <c:pt idx="2">
                  <c:v>Traslado</c:v>
                </c:pt>
                <c:pt idx="3">
                  <c:v>Denuncias</c:v>
                </c:pt>
                <c:pt idx="4">
                  <c:v>Reclamo</c:v>
                </c:pt>
                <c:pt idx="5">
                  <c:v>Solicitud de Copias</c:v>
                </c:pt>
                <c:pt idx="6">
                  <c:v>Solicitud de Información </c:v>
                </c:pt>
                <c:pt idx="7">
                  <c:v>Sugerencia</c:v>
                </c:pt>
                <c:pt idx="8">
                  <c:v>Queja</c:v>
                </c:pt>
                <c:pt idx="9">
                  <c:v>Total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24</c:v>
                </c:pt>
                <c:pt idx="1">
                  <c:v>1</c:v>
                </c:pt>
                <c:pt idx="2">
                  <c:v>9</c:v>
                </c:pt>
                <c:pt idx="3">
                  <c:v>168</c:v>
                </c:pt>
                <c:pt idx="5">
                  <c:v>75</c:v>
                </c:pt>
                <c:pt idx="6">
                  <c:v>111</c:v>
                </c:pt>
                <c:pt idx="8">
                  <c:v>1</c:v>
                </c:pt>
                <c:pt idx="9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0-4D40-80C6-93B3A65A537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Derecho de Petición</c:v>
                </c:pt>
                <c:pt idx="1">
                  <c:v>Consultas</c:v>
                </c:pt>
                <c:pt idx="2">
                  <c:v>Traslado</c:v>
                </c:pt>
                <c:pt idx="3">
                  <c:v>Denuncias</c:v>
                </c:pt>
                <c:pt idx="4">
                  <c:v>Reclamo</c:v>
                </c:pt>
                <c:pt idx="5">
                  <c:v>Solicitud de Copias</c:v>
                </c:pt>
                <c:pt idx="6">
                  <c:v>Solicitud de Información </c:v>
                </c:pt>
                <c:pt idx="7">
                  <c:v>Sugerencia</c:v>
                </c:pt>
                <c:pt idx="8">
                  <c:v>Queja</c:v>
                </c:pt>
                <c:pt idx="9">
                  <c:v>Total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E700-4D40-80C6-93B3A65A537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Derecho de Petición</c:v>
                </c:pt>
                <c:pt idx="1">
                  <c:v>Consultas</c:v>
                </c:pt>
                <c:pt idx="2">
                  <c:v>Traslado</c:v>
                </c:pt>
                <c:pt idx="3">
                  <c:v>Denuncias</c:v>
                </c:pt>
                <c:pt idx="4">
                  <c:v>Reclamo</c:v>
                </c:pt>
                <c:pt idx="5">
                  <c:v>Solicitud de Copias</c:v>
                </c:pt>
                <c:pt idx="6">
                  <c:v>Solicitud de Información </c:v>
                </c:pt>
                <c:pt idx="7">
                  <c:v>Sugerencia</c:v>
                </c:pt>
                <c:pt idx="8">
                  <c:v>Queja</c:v>
                </c:pt>
                <c:pt idx="9">
                  <c:v>Total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E700-4D40-80C6-93B3A65A53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053504"/>
        <c:axId val="136055040"/>
        <c:axId val="0"/>
      </c:bar3DChart>
      <c:catAx>
        <c:axId val="1360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6055040"/>
        <c:crosses val="autoZero"/>
        <c:auto val="0"/>
        <c:lblAlgn val="ctr"/>
        <c:lblOffset val="100"/>
        <c:noMultiLvlLbl val="0"/>
      </c:catAx>
      <c:valAx>
        <c:axId val="13605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>
                    <a:solidFill>
                      <a:schemeClr val="tx1"/>
                    </a:solidFill>
                  </a:rPr>
                  <a:t>Cantidad</a:t>
                </a:r>
                <a:endParaRPr lang="es-CO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7665820328386999E-2"/>
              <c:y val="0.338872338716156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s-CO"/>
          </a:p>
        </c:txPr>
        <c:crossAx val="13605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>
          <a:lumMod val="50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8605464251366"/>
          <c:y val="0.10686172162916266"/>
          <c:w val="0.85802865609888779"/>
          <c:h val="0.80742404367161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Página web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1-477D-BEA3-4445D5297A1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Presencial 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1-477D-BEA3-4445D5297A1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Correo electrónico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1-477D-BEA3-4445D5297A1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Teléfono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11-477D-BEA3-4445D5297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033407"/>
        <c:axId val="1648033887"/>
      </c:barChart>
      <c:catAx>
        <c:axId val="16480334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8033887"/>
        <c:crosses val="autoZero"/>
        <c:auto val="1"/>
        <c:lblAlgn val="ctr"/>
        <c:lblOffset val="100"/>
        <c:noMultiLvlLbl val="0"/>
      </c:catAx>
      <c:valAx>
        <c:axId val="1648033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 sz="1600" b="0"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endParaRPr lang="es-419" sz="1600" b="0" dirty="0">
                  <a:solidFill>
                    <a:schemeClr val="tx1"/>
                  </a:solidFill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"/>
              <c:y val="0.114920996371808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8033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300" b="1" i="0" u="none" strike="noStrike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P.Q.R.S.D.F.</a:t>
            </a:r>
            <a:r>
              <a:rPr lang="en-US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CO" sz="13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CO" sz="13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dependencias</a:t>
            </a:r>
          </a:p>
        </c:rich>
      </c:tx>
      <c:layout>
        <c:manualLayout>
          <c:xMode val="edge"/>
          <c:yMode val="edge"/>
          <c:x val="0.36686905126707636"/>
          <c:y val="3.9138350795842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66820283019125"/>
          <c:y val="0.17281919229031265"/>
          <c:w val="0.82354570199879062"/>
          <c:h val="0.502429073072261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386-477B-80DB-3C37C57B1D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386-477B-80DB-3C37C57B1D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386-477B-80DB-3C37C57B1D0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386-477B-80DB-3C37C57B1D07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386-477B-80DB-3C37C57B1D07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9386-477B-80DB-3C37C57B1D0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9386-477B-80DB-3C37C57B1D07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9386-477B-80DB-3C37C57B1D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Dirección General - Experta Misional</c:v>
                </c:pt>
                <c:pt idx="1">
                  <c:v>Oficina Asesora de Planeación</c:v>
                </c:pt>
                <c:pt idx="2">
                  <c:v>Oficina Asesora de Control Interno</c:v>
                </c:pt>
                <c:pt idx="3">
                  <c:v>Secretaría General</c:v>
                </c:pt>
                <c:pt idx="4">
                  <c:v>Oficina Asesora de Tecnologías de la Información</c:v>
                </c:pt>
                <c:pt idx="5">
                  <c:v>Subdirección de Asuntos Legales</c:v>
                </c:pt>
                <c:pt idx="6">
                  <c:v>Subdirección de Instrucción Disciplinaria</c:v>
                </c:pt>
                <c:pt idx="7">
                  <c:v>Subdirección de Auditoria y Gestión del Riesgo</c:v>
                </c:pt>
                <c:pt idx="8">
                  <c:v>Total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3">
                  <c:v>20</c:v>
                </c:pt>
                <c:pt idx="5">
                  <c:v>19</c:v>
                </c:pt>
                <c:pt idx="6">
                  <c:v>348</c:v>
                </c:pt>
                <c:pt idx="7">
                  <c:v>2</c:v>
                </c:pt>
                <c:pt idx="8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386-477B-80DB-3C37C57B1D0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Hoja1!$A$2:$A$10</c:f>
              <c:strCache>
                <c:ptCount val="9"/>
                <c:pt idx="0">
                  <c:v>Dirección General - Experta Misional</c:v>
                </c:pt>
                <c:pt idx="1">
                  <c:v>Oficina Asesora de Planeación</c:v>
                </c:pt>
                <c:pt idx="2">
                  <c:v>Oficina Asesora de Control Interno</c:v>
                </c:pt>
                <c:pt idx="3">
                  <c:v>Secretaría General</c:v>
                </c:pt>
                <c:pt idx="4">
                  <c:v>Oficina Asesora de Tecnologías de la Información</c:v>
                </c:pt>
                <c:pt idx="5">
                  <c:v>Subdirección de Asuntos Legales</c:v>
                </c:pt>
                <c:pt idx="6">
                  <c:v>Subdirección de Instrucción Disciplinaria</c:v>
                </c:pt>
                <c:pt idx="7">
                  <c:v>Subdirección de Auditoria y Gestión del Riesgo</c:v>
                </c:pt>
                <c:pt idx="8">
                  <c:v>Total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1-9386-477B-80DB-3C37C57B1D0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Hoja1!$A$2:$A$10</c:f>
              <c:strCache>
                <c:ptCount val="9"/>
                <c:pt idx="0">
                  <c:v>Dirección General - Experta Misional</c:v>
                </c:pt>
                <c:pt idx="1">
                  <c:v>Oficina Asesora de Planeación</c:v>
                </c:pt>
                <c:pt idx="2">
                  <c:v>Oficina Asesora de Control Interno</c:v>
                </c:pt>
                <c:pt idx="3">
                  <c:v>Secretaría General</c:v>
                </c:pt>
                <c:pt idx="4">
                  <c:v>Oficina Asesora de Tecnologías de la Información</c:v>
                </c:pt>
                <c:pt idx="5">
                  <c:v>Subdirección de Asuntos Legales</c:v>
                </c:pt>
                <c:pt idx="6">
                  <c:v>Subdirección de Instrucción Disciplinaria</c:v>
                </c:pt>
                <c:pt idx="7">
                  <c:v>Subdirección de Auditoria y Gestión del Riesgo</c:v>
                </c:pt>
                <c:pt idx="8">
                  <c:v>Total</c:v>
                </c:pt>
              </c:strCache>
            </c:strRef>
          </c:cat>
          <c:val>
            <c:numRef>
              <c:f>Hoja1!$D$2:$D$10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2-9386-477B-80DB-3C37C57B1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4063856"/>
        <c:axId val="1814060528"/>
        <c:axId val="0"/>
      </c:bar3DChart>
      <c:catAx>
        <c:axId val="1814063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100" b="1" noProof="0" dirty="0">
                    <a:latin typeface="Vedana"/>
                  </a:rPr>
                  <a:t>Dependencias</a:t>
                </a:r>
              </a:p>
            </c:rich>
          </c:tx>
          <c:layout>
            <c:manualLayout>
              <c:xMode val="edge"/>
              <c:yMode val="edge"/>
              <c:x val="2.3895135203980303E-2"/>
              <c:y val="0.75081268238503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814060528"/>
        <c:crosses val="autoZero"/>
        <c:auto val="1"/>
        <c:lblAlgn val="l"/>
        <c:lblOffset val="100"/>
        <c:noMultiLvlLbl val="0"/>
      </c:catAx>
      <c:valAx>
        <c:axId val="181406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050" b="1" noProof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Cantidad</a:t>
                </a:r>
              </a:p>
            </c:rich>
          </c:tx>
          <c:layout>
            <c:manualLayout>
              <c:xMode val="edge"/>
              <c:yMode val="edge"/>
              <c:x val="2.1411687706502289E-2"/>
              <c:y val="0.37485679996422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s-CO"/>
          </a:p>
        </c:txPr>
        <c:crossAx val="181406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3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Tiempo</a:t>
            </a:r>
            <a:r>
              <a:rPr lang="en-US" sz="1300" b="1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3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respuesta</a:t>
            </a:r>
            <a:r>
              <a:rPr lang="en-US" sz="1300" b="1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300" b="1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días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Derecho de Petición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836651711441484E-8"/>
                  <c:y val="8.86664255605923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130061687910011E-2"/>
                      <c:h val="4.09279938709199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0DDA-4FF6-AFA8-F33E6CCEFFBE}"/>
                </c:ext>
              </c:extLst>
            </c:dLbl>
            <c:dLbl>
              <c:idx val="6"/>
              <c:layout>
                <c:manualLayout>
                  <c:x val="0"/>
                  <c:y val="1.888448573758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DDA-4FF6-AFA8-F33E6CCEF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38-4CFC-9539-962AEF6C6FD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Traslados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502306509482316E-3"/>
                  <c:y val="7.05666324237021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DA-4FF6-AFA8-F33E6CCEFFBE}"/>
                </c:ext>
              </c:extLst>
            </c:dLbl>
            <c:dLbl>
              <c:idx val="1"/>
              <c:layout>
                <c:manualLayout>
                  <c:x val="-2.0502306509482694E-3"/>
                  <c:y val="3.69935983384231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DA-4FF6-AFA8-F33E6CCEFF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DA-4FF6-AFA8-F33E6CCEFF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DA-4FF6-AFA8-F33E6CCEFF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DA-4FF6-AFA8-F33E6CCEF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38-4CFC-9539-962AEF6C6FD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Reclamo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3-5738-4CFC-9539-962AEF6C6FD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Sugerencia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9-5738-4CFC-9539-962AEF6C6FD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*Denuncia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793563862172004E-17"/>
                  <c:y val="7.05666324237021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DA-4FF6-AFA8-F33E6CCEFFBE}"/>
                </c:ext>
              </c:extLst>
            </c:dLbl>
            <c:dLbl>
              <c:idx val="1"/>
              <c:layout>
                <c:manualLayout>
                  <c:x val="0"/>
                  <c:y val="7.05666324237021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DA-4FF6-AFA8-F33E6CCEFFBE}"/>
                </c:ext>
              </c:extLst>
            </c:dLbl>
            <c:dLbl>
              <c:idx val="3"/>
              <c:layout>
                <c:manualLayout>
                  <c:x val="7.5174255448688017E-17"/>
                  <c:y val="7.05666324237021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DA-4FF6-AFA8-F33E6CCEFFBE}"/>
                </c:ext>
              </c:extLst>
            </c:dLbl>
            <c:dLbl>
              <c:idx val="4"/>
              <c:layout>
                <c:manualLayout>
                  <c:x val="-1.5034851089737603E-16"/>
                  <c:y val="7.05666324237021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DA-4FF6-AFA8-F33E6CCEF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Hoja1!$F$2:$F$8</c:f>
              <c:numCache>
                <c:formatCode>General</c:formatCode>
                <c:ptCount val="7"/>
                <c:pt idx="0">
                  <c:v>1</c:v>
                </c:pt>
                <c:pt idx="6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A-44D3-A0A1-221F353B504C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Queja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Hoja1!$G$2:$G$8</c:f>
              <c:numCache>
                <c:formatCode>General</c:formatCode>
                <c:ptCount val="7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C-4E1D-BBB7-3BAD75A760EC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Consulta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Hoja1!$H$2:$H$8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6C-4E1D-BBB7-3BAD75A760EC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793563862172004E-17"/>
                  <c:y val="1.0611586811513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0C-4A48-98D0-F7E445D0C5FB}"/>
                </c:ext>
              </c:extLst>
            </c:dLbl>
            <c:dLbl>
              <c:idx val="1"/>
              <c:layout>
                <c:manualLayout>
                  <c:x val="-3.7587127724344009E-17"/>
                  <c:y val="1.41665103806567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0C-4A48-98D0-F7E445D0C5FB}"/>
                </c:ext>
              </c:extLst>
            </c:dLbl>
            <c:dLbl>
              <c:idx val="3"/>
              <c:layout>
                <c:manualLayout>
                  <c:x val="0"/>
                  <c:y val="-5.318389591631654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0C-4A48-98D0-F7E445D0C5F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0C-4A48-98D0-F7E445D0C5F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0C-4A48-98D0-F7E445D0C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Hoja1!$I$2:$I$8</c:f>
              <c:numCache>
                <c:formatCode>General</c:formatCode>
                <c:ptCount val="7"/>
                <c:pt idx="0">
                  <c:v>40</c:v>
                </c:pt>
                <c:pt idx="1">
                  <c:v>56</c:v>
                </c:pt>
                <c:pt idx="2">
                  <c:v>5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6C-4E1D-BBB7-3BAD75A760EC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Solicitud de Copias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41665103806567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DA-4FF6-AFA8-F33E6CCEFFBE}"/>
                </c:ext>
              </c:extLst>
            </c:dLbl>
            <c:dLbl>
              <c:idx val="1"/>
              <c:layout>
                <c:manualLayout>
                  <c:x val="0"/>
                  <c:y val="7.05666324237014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DA-4FF6-AFA8-F33E6CCEFF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DA-4FF6-AFA8-F33E6CCEFF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DA-4FF6-AFA8-F33E6CCEFF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DA-4FF6-AFA8-F33E6CCEF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Hoja1!$J$2:$J$8</c:f>
              <c:numCache>
                <c:formatCode>General</c:formatCode>
                <c:ptCount val="7"/>
                <c:pt idx="0">
                  <c:v>16</c:v>
                </c:pt>
                <c:pt idx="1">
                  <c:v>50</c:v>
                </c:pt>
                <c:pt idx="2">
                  <c:v>2</c:v>
                </c:pt>
                <c:pt idx="4">
                  <c:v>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20-416D-9599-3FC5AB1B9EF8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 1 - 5 </c:v>
                </c:pt>
                <c:pt idx="1">
                  <c:v>6 - 10</c:v>
                </c:pt>
                <c:pt idx="2">
                  <c:v>11-15</c:v>
                </c:pt>
                <c:pt idx="3">
                  <c:v>16 - 20 </c:v>
                </c:pt>
                <c:pt idx="4">
                  <c:v>21 - 25</c:v>
                </c:pt>
                <c:pt idx="5">
                  <c:v>26 - 30</c:v>
                </c:pt>
                <c:pt idx="6">
                  <c:v>Otro</c:v>
                </c:pt>
              </c:strCache>
            </c:strRef>
          </c:cat>
          <c:val>
            <c:numRef>
              <c:f>Hoja1!$K$2:$K$8</c:f>
              <c:numCache>
                <c:formatCode>General</c:formatCode>
                <c:ptCount val="7"/>
                <c:pt idx="0">
                  <c:v>71</c:v>
                </c:pt>
                <c:pt idx="1">
                  <c:v>117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2-49A2-96C5-8B12E0DB90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0591263"/>
        <c:axId val="1020592095"/>
      </c:barChart>
      <c:catAx>
        <c:axId val="1020591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+mn-lt"/>
                  </a:rPr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020592095"/>
        <c:crosses val="autoZero"/>
        <c:auto val="1"/>
        <c:lblAlgn val="ctr"/>
        <c:lblOffset val="100"/>
        <c:noMultiLvlLbl val="0"/>
      </c:catAx>
      <c:valAx>
        <c:axId val="102059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>
                    <a:solidFill>
                      <a:schemeClr val="tx1"/>
                    </a:solidFill>
                    <a:latin typeface="+mn-lt"/>
                  </a:rPr>
                  <a:t>Cantidad</a:t>
                </a:r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0028982518547131E-2"/>
              <c:y val="0.39355980720086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05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Verdana "/>
                <a:ea typeface="+mn-ea"/>
                <a:cs typeface="+mn-cs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Verdana "/>
                <a:ea typeface="+mn-ea"/>
                <a:cs typeface="+mn-cs"/>
              </a:defRPr>
            </a:pPr>
            <a:endParaRPr lang="es-CO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Verdana "/>
                <a:ea typeface="+mn-ea"/>
                <a:cs typeface="+mn-cs"/>
              </a:defRPr>
            </a:pPr>
            <a:endParaRPr lang="es-CO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Verdana "/>
                <a:ea typeface="+mn-ea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11634012729794391"/>
          <c:y val="0.87361712488714205"/>
          <c:w val="0.79823902766054888"/>
          <c:h val="0.1263828751128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Verdana 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484106153397494E-2"/>
          <c:y val="0.14110709530150276"/>
          <c:w val="0.9190529308836396"/>
          <c:h val="0.56191959038629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586-4FDA-8DBC-8FEAC7B46C80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79-4F9D-8861-9117B135F171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C79-4F9D-8861-9117B135F1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C79-4F9D-8861-9117B135F171}"/>
              </c:ext>
            </c:extLst>
          </c:dPt>
          <c:dLbls>
            <c:dLbl>
              <c:idx val="0"/>
              <c:layout>
                <c:manualLayout>
                  <c:x val="0"/>
                  <c:y val="-4.1500053754007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86-4FDA-8DBC-8FEAC7B46C8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69AADB5-5A88-42CD-8B25-D4291391A53E}" type="CELLREF">
                      <a:rPr lang="en-US" smtClean="0"/>
                      <a:pPr/>
                      <a:t>[CELLREF]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{A69AADB5-5A88-42CD-8B25-D4291391A53E}</c15:txfldGUID>
                      <c15:f>Hoja1!$B$8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2C79-4F9D-8861-9117B135F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Denuncia</c:v>
                </c:pt>
                <c:pt idx="1">
                  <c:v>D.P</c:v>
                </c:pt>
                <c:pt idx="2">
                  <c:v>Quejas</c:v>
                </c:pt>
                <c:pt idx="3">
                  <c:v>Reclamos</c:v>
                </c:pt>
                <c:pt idx="4">
                  <c:v>Traslado</c:v>
                </c:pt>
                <c:pt idx="5">
                  <c:v>Sugerencias</c:v>
                </c:pt>
                <c:pt idx="6">
                  <c:v>Copias</c:v>
                </c:pt>
                <c:pt idx="7">
                  <c:v>Consulta</c:v>
                </c:pt>
                <c:pt idx="8">
                  <c:v>Solicitud de información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30</c:v>
                </c:pt>
                <c:pt idx="1">
                  <c:v>12</c:v>
                </c:pt>
                <c:pt idx="2">
                  <c:v>3</c:v>
                </c:pt>
                <c:pt idx="4">
                  <c:v>4</c:v>
                </c:pt>
                <c:pt idx="6">
                  <c:v>7</c:v>
                </c:pt>
                <c:pt idx="7">
                  <c:v>20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86-4FDA-8DBC-8FEAC7B46C8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Hoja1!$A$2:$A$10</c:f>
              <c:strCache>
                <c:ptCount val="9"/>
                <c:pt idx="0">
                  <c:v>Denuncia</c:v>
                </c:pt>
                <c:pt idx="1">
                  <c:v>D.P</c:v>
                </c:pt>
                <c:pt idx="2">
                  <c:v>Quejas</c:v>
                </c:pt>
                <c:pt idx="3">
                  <c:v>Reclamos</c:v>
                </c:pt>
                <c:pt idx="4">
                  <c:v>Traslado</c:v>
                </c:pt>
                <c:pt idx="5">
                  <c:v>Sugerencias</c:v>
                </c:pt>
                <c:pt idx="6">
                  <c:v>Copias</c:v>
                </c:pt>
                <c:pt idx="7">
                  <c:v>Consulta</c:v>
                </c:pt>
                <c:pt idx="8">
                  <c:v>Solicitud de información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9-3586-4FDA-8DBC-8FEAC7B46C8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Hoja1!$A$2:$A$10</c:f>
              <c:strCache>
                <c:ptCount val="9"/>
                <c:pt idx="0">
                  <c:v>Denuncia</c:v>
                </c:pt>
                <c:pt idx="1">
                  <c:v>D.P</c:v>
                </c:pt>
                <c:pt idx="2">
                  <c:v>Quejas</c:v>
                </c:pt>
                <c:pt idx="3">
                  <c:v>Reclamos</c:v>
                </c:pt>
                <c:pt idx="4">
                  <c:v>Traslado</c:v>
                </c:pt>
                <c:pt idx="5">
                  <c:v>Sugerencias</c:v>
                </c:pt>
                <c:pt idx="6">
                  <c:v>Copias</c:v>
                </c:pt>
                <c:pt idx="7">
                  <c:v>Consulta</c:v>
                </c:pt>
                <c:pt idx="8">
                  <c:v>Solicitud de información</c:v>
                </c:pt>
              </c:strCache>
            </c:strRef>
          </c:cat>
          <c:val>
            <c:numRef>
              <c:f>Hoja1!$D$2:$D$10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3586-4FDA-8DBC-8FEAC7B46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4540928"/>
        <c:axId val="1734538848"/>
        <c:axId val="0"/>
      </c:bar3DChart>
      <c:catAx>
        <c:axId val="17345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O"/>
          </a:p>
        </c:txPr>
        <c:crossAx val="1734538848"/>
        <c:crosses val="autoZero"/>
        <c:auto val="1"/>
        <c:lblAlgn val="l"/>
        <c:lblOffset val="100"/>
        <c:noMultiLvlLbl val="0"/>
      </c:catAx>
      <c:valAx>
        <c:axId val="173453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0" dirty="0">
                    <a:latin typeface="Verdana" panose="020B0604030504040204" pitchFamily="34" charset="0"/>
                    <a:ea typeface="Verdana" panose="020B0604030504040204" pitchFamily="34" charset="0"/>
                  </a:rPr>
                  <a:t>Días</a:t>
                </a:r>
              </a:p>
            </c:rich>
          </c:tx>
          <c:layout>
            <c:manualLayout>
              <c:xMode val="edge"/>
              <c:yMode val="edge"/>
              <c:x val="1.255462385383645E-2"/>
              <c:y val="0.434430582994702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s-CO"/>
          </a:p>
        </c:txPr>
        <c:crossAx val="173454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0.32725</cdr:x>
      <cdr:y>0.91885</cdr:y>
    </cdr:from>
    <cdr:to>
      <cdr:x>0.74982</cdr:x>
      <cdr:y>0.9879</cdr:y>
    </cdr:to>
    <cdr:sp macro="" textlink="">
      <cdr:nvSpPr>
        <cdr:cNvPr id="2" name="CuadroTexto 5">
          <a:extLst xmlns:a="http://schemas.openxmlformats.org/drawingml/2006/main">
            <a:ext uri="{FF2B5EF4-FFF2-40B4-BE49-F238E27FC236}">
              <a16:creationId xmlns:a16="http://schemas.microsoft.com/office/drawing/2014/main" id="{E7249EE0-D2AC-DC7C-EC43-8823AAABB01B}"/>
            </a:ext>
          </a:extLst>
        </cdr:cNvPr>
        <cdr:cNvSpPr txBox="1"/>
      </cdr:nvSpPr>
      <cdr:spPr>
        <a:xfrm xmlns:a="http://schemas.openxmlformats.org/drawingml/2006/main">
          <a:off x="3006239" y="3481239"/>
          <a:ext cx="388186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1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Gráfica 3. P.Q.R.S.D.F. </a:t>
          </a:r>
          <a:r>
            <a:rPr lang="es-CO" sz="11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recibidas </a:t>
          </a:r>
          <a:r>
            <a:rPr lang="es-CO" sz="11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por dependencias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0.26058</cdr:x>
      <cdr:y>0.91451</cdr:y>
    </cdr:from>
    <cdr:to>
      <cdr:x>0.73942</cdr:x>
      <cdr:y>1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67041313-FB7F-ABAC-8DB6-FE2E7C6C3E2F}"/>
            </a:ext>
          </a:extLst>
        </cdr:cNvPr>
        <cdr:cNvSpPr txBox="1"/>
      </cdr:nvSpPr>
      <cdr:spPr>
        <a:xfrm xmlns:a="http://schemas.openxmlformats.org/drawingml/2006/main">
          <a:off x="1996518" y="2798617"/>
          <a:ext cx="3668787" cy="2616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Grafica 5. Tiempo promedio de respuesta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799AE-C9E1-4EDF-8C2B-C15B9E75D0FE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FB6A-A984-46F7-821E-406EDEA1D4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882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9A093A9B-D3C7-D144-6F5B-3B4F1F49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97" y="1972439"/>
            <a:ext cx="1744405" cy="22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B25FD1-9B4C-FCE6-8EA6-A84D43B4A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149"/>
            <a:ext cx="12191732" cy="6857849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E09AF94-9CCA-31DB-149B-82BDF0D4B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" y="0"/>
            <a:ext cx="594361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1BC5C5-921F-D383-B880-E03C8AAA9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149"/>
            <a:ext cx="12191732" cy="6857849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BC383A77-824F-19C0-EDF8-CC4346B040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" y="0"/>
            <a:ext cx="594361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B211FB-31F7-8D44-0A5F-9D7580B2A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149"/>
            <a:ext cx="12191732" cy="6857849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B5170F70-DB38-53DF-26F9-77AA27005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" y="0"/>
            <a:ext cx="594361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3C3DF5-3022-CE54-2243-0EB3620A53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149"/>
            <a:ext cx="12191732" cy="6857849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A96EDD9A-8731-87F4-4A2A-4C84D21EB3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269" y="15492"/>
            <a:ext cx="594361" cy="7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3FBB3E-5F54-16E4-3EDE-94E41B9E5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149"/>
            <a:ext cx="12191732" cy="68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A1AC8D-CD7E-7C51-2753-C1405AA22F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149"/>
            <a:ext cx="12191732" cy="68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939555-C26D-86CC-45AD-E8114A84DA3F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3E5FDA-3858-477D-137E-1596F2984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E25BA3E-729B-4E63-CEA8-A9E088D92FD3}"/>
              </a:ext>
            </a:extLst>
          </p:cNvPr>
          <p:cNvSpPr/>
          <p:nvPr userDrawn="1"/>
        </p:nvSpPr>
        <p:spPr>
          <a:xfrm>
            <a:off x="0" y="6721474"/>
            <a:ext cx="12192000" cy="183678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07AF23-5E5B-2503-1D2D-917A4BE484AF}"/>
              </a:ext>
            </a:extLst>
          </p:cNvPr>
          <p:cNvSpPr txBox="1"/>
          <p:nvPr userDrawn="1"/>
        </p:nvSpPr>
        <p:spPr>
          <a:xfrm>
            <a:off x="5471468" y="6674320"/>
            <a:ext cx="11945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50" b="1" dirty="0">
                <a:solidFill>
                  <a:schemeClr val="bg1"/>
                </a:solidFill>
              </a:rPr>
              <a:t>www.itrc.gov.co</a:t>
            </a:r>
            <a:endParaRPr lang="es-CO" sz="850" b="1" dirty="0">
              <a:solidFill>
                <a:schemeClr val="bg1"/>
              </a:solidFill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E457BC3F-1811-9D3C-C537-E22AE93A6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" y="0"/>
            <a:ext cx="594361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5783D-E4D0-2BEC-05C1-BAA15BAE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C36A2D1-DC34-34BA-C420-0F1FC5E1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pPr/>
              <a:t>22/01/2026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E302CF-47C6-284C-7CB3-4B2B3C00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611C4A-2170-B0B9-0720-60F71C9E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7C02A265-15A3-0CCE-13A0-262127FD0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269" y="15492"/>
            <a:ext cx="594361" cy="7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7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E25BA3E-729B-4E63-CEA8-A9E088D92FD3}"/>
              </a:ext>
            </a:extLst>
          </p:cNvPr>
          <p:cNvSpPr/>
          <p:nvPr userDrawn="1"/>
        </p:nvSpPr>
        <p:spPr>
          <a:xfrm>
            <a:off x="0" y="6721474"/>
            <a:ext cx="12192000" cy="183678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07AF23-5E5B-2503-1D2D-917A4BE484AF}"/>
              </a:ext>
            </a:extLst>
          </p:cNvPr>
          <p:cNvSpPr txBox="1"/>
          <p:nvPr userDrawn="1"/>
        </p:nvSpPr>
        <p:spPr>
          <a:xfrm>
            <a:off x="5471468" y="6674320"/>
            <a:ext cx="11945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50" b="1" dirty="0">
                <a:solidFill>
                  <a:schemeClr val="bg1"/>
                </a:solidFill>
              </a:rPr>
              <a:t>www.itrc.gov.co</a:t>
            </a:r>
            <a:endParaRPr lang="es-CO" sz="850" b="1" dirty="0">
              <a:solidFill>
                <a:schemeClr val="bg1"/>
              </a:solidFill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DC0FBB95-B241-098B-F844-58714321B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" y="0"/>
            <a:ext cx="594361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/>
          <a:stretch/>
        </p:blipFill>
        <p:spPr>
          <a:xfrm>
            <a:off x="2178" y="1214437"/>
            <a:ext cx="12191998" cy="5643561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3DFD415-612F-32A7-1C7D-299B03118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269" y="15492"/>
            <a:ext cx="594361" cy="7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B463D-8F49-6833-BBA7-57447EBC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6D0407-0500-3789-5B28-2A877716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pPr/>
              <a:t>22/01/2026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A83308-0515-6B90-95A2-CABF7FB5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4B9B0D-FA6A-7C12-BD50-A5FF9674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74898F4-627F-A357-D9CA-A75BF464A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" y="0"/>
            <a:ext cx="594361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149"/>
            <a:ext cx="12191732" cy="6857849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D22F8F9-8FB7-A684-6BF5-67FE071136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269" y="15492"/>
            <a:ext cx="594361" cy="7528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2CA820C-A05A-BE09-8144-3E8919B8CFD5}"/>
              </a:ext>
            </a:extLst>
          </p:cNvPr>
          <p:cNvSpPr txBox="1"/>
          <p:nvPr userDrawn="1"/>
        </p:nvSpPr>
        <p:spPr>
          <a:xfrm>
            <a:off x="5471468" y="6674320"/>
            <a:ext cx="119455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50" b="1" dirty="0">
                <a:solidFill>
                  <a:schemeClr val="bg1"/>
                </a:solidFill>
              </a:rPr>
              <a:t>www.itrc.gov.co</a:t>
            </a:r>
            <a:endParaRPr lang="es-CO" sz="8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632116-E692-D97C-4F0F-964CCE896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149"/>
            <a:ext cx="12191732" cy="6857849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EA5CB2B5-962F-603E-F900-8775011E28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" y="0"/>
            <a:ext cx="594361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22/01/2026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3" r:id="rId4"/>
    <p:sldLayoutId id="2147483664" r:id="rId5"/>
    <p:sldLayoutId id="2147483651" r:id="rId6"/>
    <p:sldLayoutId id="2147483662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92765" y="2707395"/>
            <a:ext cx="8560904" cy="1443210"/>
          </a:xfrm>
        </p:spPr>
        <p:txBody>
          <a:bodyPr>
            <a:normAutofit/>
          </a:bodyPr>
          <a:lstStyle/>
          <a:p>
            <a:r>
              <a:rPr lang="es-CO" sz="3500" b="1" dirty="0">
                <a:solidFill>
                  <a:schemeClr val="bg1"/>
                </a:solidFill>
              </a:rPr>
              <a:t>Título </a:t>
            </a:r>
            <a:br>
              <a:rPr lang="es-CO" sz="3500" b="1" dirty="0">
                <a:solidFill>
                  <a:schemeClr val="bg1"/>
                </a:solidFill>
              </a:rPr>
            </a:br>
            <a:r>
              <a:rPr lang="es-CO" sz="3500" b="1" dirty="0">
                <a:solidFill>
                  <a:schemeClr val="bg1"/>
                </a:solidFill>
              </a:rPr>
              <a:t>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F3886B2-1B42-0EE5-533F-1CA6A03786F5}"/>
              </a:ext>
            </a:extLst>
          </p:cNvPr>
          <p:cNvSpPr/>
          <p:nvPr/>
        </p:nvSpPr>
        <p:spPr>
          <a:xfrm>
            <a:off x="2646177" y="2140949"/>
            <a:ext cx="2019961" cy="17095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7B569DB3-0EEF-54E6-135F-EBC563BD8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13066" r="16345" b="16676"/>
          <a:stretch/>
        </p:blipFill>
        <p:spPr>
          <a:xfrm>
            <a:off x="3206409" y="2266442"/>
            <a:ext cx="788612" cy="818549"/>
          </a:xfrm>
          <a:prstGeom prst="rect">
            <a:avLst/>
          </a:prstGeom>
          <a:ln>
            <a:noFill/>
          </a:ln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76C9E171-CFEC-F336-E6B7-50ACF417C371}"/>
              </a:ext>
            </a:extLst>
          </p:cNvPr>
          <p:cNvSpPr txBox="1"/>
          <p:nvPr/>
        </p:nvSpPr>
        <p:spPr>
          <a:xfrm>
            <a:off x="2646177" y="3182196"/>
            <a:ext cx="1997449" cy="3764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1544"/>
              </a:lnSpc>
              <a:spcBef>
                <a:spcPts val="88"/>
              </a:spcBef>
            </a:pPr>
            <a:r>
              <a:rPr lang="es-CO" sz="1050" b="1" spc="40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Correo</a:t>
            </a:r>
            <a:r>
              <a:rPr lang="es-MX" sz="1050" b="1" spc="40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 electrónico</a:t>
            </a:r>
            <a:r>
              <a:rPr sz="1050" b="1" spc="-49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 </a:t>
            </a:r>
            <a:r>
              <a:rPr lang="es-CO" sz="900" spc="40" dirty="0">
                <a:latin typeface="Montserrat" panose="00000500000000000000" pitchFamily="2" charset="0"/>
                <a:cs typeface="Myriad Pro"/>
              </a:rPr>
              <a:t>contactenos@itrc.gov.co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94548D1-59D3-9CE8-C809-FB41A307DFD3}"/>
              </a:ext>
            </a:extLst>
          </p:cNvPr>
          <p:cNvSpPr/>
          <p:nvPr/>
        </p:nvSpPr>
        <p:spPr>
          <a:xfrm>
            <a:off x="5270179" y="2140949"/>
            <a:ext cx="1909074" cy="17095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AD311ECC-71FD-AE2A-702B-DD787BD6D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13499" r="16396" b="11983"/>
          <a:stretch/>
        </p:blipFill>
        <p:spPr>
          <a:xfrm>
            <a:off x="5962593" y="2347257"/>
            <a:ext cx="612620" cy="735447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298B8210-CC7E-E05E-9B1B-6DC815329D18}"/>
              </a:ext>
            </a:extLst>
          </p:cNvPr>
          <p:cNvSpPr txBox="1"/>
          <p:nvPr/>
        </p:nvSpPr>
        <p:spPr>
          <a:xfrm>
            <a:off x="5270179" y="3218562"/>
            <a:ext cx="1997449" cy="39404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1544"/>
              </a:lnSpc>
              <a:spcBef>
                <a:spcPts val="88"/>
              </a:spcBef>
            </a:pPr>
            <a:r>
              <a:rPr lang="es-CO" sz="1050" b="1" spc="40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Presencial </a:t>
            </a:r>
          </a:p>
          <a:p>
            <a:pPr algn="ctr">
              <a:lnSpc>
                <a:spcPts val="1544"/>
              </a:lnSpc>
              <a:spcBef>
                <a:spcPts val="88"/>
              </a:spcBef>
            </a:pPr>
            <a:r>
              <a:rPr sz="1050" b="1" spc="-49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 </a:t>
            </a:r>
            <a:r>
              <a:rPr lang="es-CO" sz="900" spc="40" dirty="0">
                <a:latin typeface="Montserrat" panose="00000500000000000000" pitchFamily="2" charset="0"/>
                <a:cs typeface="Myriad Pro"/>
              </a:rPr>
              <a:t>Calle 26 #69-63 Piso 6</a:t>
            </a:r>
            <a:endParaRPr sz="900" dirty="0">
              <a:latin typeface="Montserrat" panose="00000500000000000000" pitchFamily="2" charset="0"/>
              <a:cs typeface="Myriad Pro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0723A42-BD40-0D87-292D-3AB26ADD23B7}"/>
              </a:ext>
            </a:extLst>
          </p:cNvPr>
          <p:cNvSpPr/>
          <p:nvPr/>
        </p:nvSpPr>
        <p:spPr>
          <a:xfrm>
            <a:off x="7872047" y="2140949"/>
            <a:ext cx="1909074" cy="17095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324DCA7-BDCB-C8FA-77F1-E542C88AD6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1946" t="9251" r="26263" b="15912"/>
          <a:stretch/>
        </p:blipFill>
        <p:spPr>
          <a:xfrm>
            <a:off x="8527796" y="2281823"/>
            <a:ext cx="482742" cy="695320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81C97D26-B3C1-6075-F980-5625AD991AFA}"/>
              </a:ext>
            </a:extLst>
          </p:cNvPr>
          <p:cNvSpPr txBox="1"/>
          <p:nvPr/>
        </p:nvSpPr>
        <p:spPr>
          <a:xfrm>
            <a:off x="7638936" y="3058081"/>
            <a:ext cx="2364265" cy="71958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1544"/>
              </a:lnSpc>
              <a:spcBef>
                <a:spcPts val="88"/>
              </a:spcBef>
            </a:pPr>
            <a:r>
              <a:rPr sz="800" b="1" spc="57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Línea</a:t>
            </a:r>
            <a:r>
              <a:rPr sz="800" b="1" spc="-53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 </a:t>
            </a:r>
            <a:r>
              <a:rPr sz="800" b="1" spc="31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fija</a:t>
            </a:r>
            <a:r>
              <a:rPr sz="800" b="1" spc="-53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 </a:t>
            </a:r>
            <a:r>
              <a:rPr sz="800" b="1" spc="53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desde</a:t>
            </a:r>
            <a:r>
              <a:rPr sz="800" b="1" spc="-53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 </a:t>
            </a:r>
            <a:r>
              <a:rPr sz="800" b="1" spc="62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Bogotá</a:t>
            </a:r>
            <a:endParaRPr lang="es-MX" sz="800" spc="13" dirty="0">
              <a:solidFill>
                <a:srgbClr val="002060"/>
              </a:solidFill>
              <a:latin typeface="Montserrat" panose="00000500000000000000" pitchFamily="2" charset="0"/>
              <a:cs typeface="Myriad Pro"/>
            </a:endParaRPr>
          </a:p>
          <a:p>
            <a:pPr algn="ctr">
              <a:lnSpc>
                <a:spcPts val="1332"/>
              </a:lnSpc>
            </a:pPr>
            <a:r>
              <a:rPr lang="es-CO" sz="800" spc="13" dirty="0">
                <a:latin typeface="Montserrat" panose="00000500000000000000" pitchFamily="2" charset="0"/>
                <a:cs typeface="Myriad Pro"/>
              </a:rPr>
              <a:t> 601 </a:t>
            </a:r>
            <a:r>
              <a:rPr sz="800" spc="13" dirty="0">
                <a:latin typeface="Montserrat" panose="00000500000000000000" pitchFamily="2" charset="0"/>
                <a:cs typeface="Myriad Pro"/>
              </a:rPr>
              <a:t>3907000</a:t>
            </a:r>
            <a:endParaRPr sz="800" dirty="0">
              <a:latin typeface="Montserrat" panose="00000500000000000000" pitchFamily="2" charset="0"/>
              <a:cs typeface="Myriad Pro"/>
            </a:endParaRPr>
          </a:p>
          <a:p>
            <a:pPr algn="ctr">
              <a:lnSpc>
                <a:spcPts val="1332"/>
              </a:lnSpc>
            </a:pPr>
            <a:r>
              <a:rPr sz="800" b="1" spc="57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Línea </a:t>
            </a:r>
            <a:r>
              <a:rPr sz="800" b="1" spc="49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gratuita</a:t>
            </a:r>
            <a:r>
              <a:rPr lang="es-CO" sz="800" b="1" spc="49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 </a:t>
            </a:r>
            <a:r>
              <a:rPr sz="800" b="1" spc="-176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 </a:t>
            </a:r>
            <a:r>
              <a:rPr lang="es-MX" sz="800" b="1" spc="44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n</a:t>
            </a:r>
            <a:r>
              <a:rPr sz="800" b="1" spc="44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acional</a:t>
            </a:r>
            <a:endParaRPr sz="800" dirty="0">
              <a:solidFill>
                <a:srgbClr val="002060"/>
              </a:solidFill>
              <a:latin typeface="Montserrat" panose="00000500000000000000" pitchFamily="2" charset="0"/>
              <a:cs typeface="Myriad Pro"/>
            </a:endParaRPr>
          </a:p>
          <a:p>
            <a:pPr marL="313781" marR="306497" indent="35300" algn="ctr">
              <a:lnSpc>
                <a:spcPts val="1500"/>
              </a:lnSpc>
              <a:spcBef>
                <a:spcPts val="79"/>
              </a:spcBef>
            </a:pPr>
            <a:r>
              <a:rPr sz="800" spc="9" dirty="0">
                <a:solidFill>
                  <a:srgbClr val="002060"/>
                </a:solidFill>
                <a:latin typeface="Montserrat" panose="00000500000000000000" pitchFamily="2" charset="0"/>
                <a:cs typeface="Myriad Pro"/>
              </a:rPr>
              <a:t>  </a:t>
            </a:r>
            <a:r>
              <a:rPr sz="800" spc="4" dirty="0">
                <a:latin typeface="Montserrat" panose="00000500000000000000" pitchFamily="2" charset="0"/>
                <a:cs typeface="Myriad Pro"/>
              </a:rPr>
              <a:t>01</a:t>
            </a:r>
            <a:r>
              <a:rPr lang="es-CO" sz="800" spc="4" dirty="0">
                <a:latin typeface="Montserrat" panose="00000500000000000000" pitchFamily="2" charset="0"/>
                <a:cs typeface="Myriad Pro"/>
              </a:rPr>
              <a:t> </a:t>
            </a:r>
            <a:r>
              <a:rPr sz="800" spc="4" dirty="0">
                <a:latin typeface="Montserrat" panose="00000500000000000000" pitchFamily="2" charset="0"/>
                <a:cs typeface="Myriad Pro"/>
              </a:rPr>
              <a:t>8000</a:t>
            </a:r>
            <a:r>
              <a:rPr lang="es-CO" sz="800" spc="4" dirty="0">
                <a:latin typeface="Montserrat" panose="00000500000000000000" pitchFamily="2" charset="0"/>
                <a:cs typeface="Myriad Pro"/>
              </a:rPr>
              <a:t> </a:t>
            </a:r>
            <a:r>
              <a:rPr sz="800" spc="4" dirty="0">
                <a:latin typeface="Montserrat" panose="00000500000000000000" pitchFamily="2" charset="0"/>
                <a:cs typeface="Myriad Pro"/>
              </a:rPr>
              <a:t>123</a:t>
            </a:r>
            <a:r>
              <a:rPr lang="es-CO" sz="800" spc="4" dirty="0">
                <a:latin typeface="Montserrat" panose="00000500000000000000" pitchFamily="2" charset="0"/>
                <a:cs typeface="Myriad Pro"/>
              </a:rPr>
              <a:t> </a:t>
            </a:r>
            <a:r>
              <a:rPr sz="800" spc="4" dirty="0">
                <a:latin typeface="Montserrat" panose="00000500000000000000" pitchFamily="2" charset="0"/>
                <a:cs typeface="Myriad Pro"/>
              </a:rPr>
              <a:t>004</a:t>
            </a:r>
            <a:endParaRPr sz="800" dirty="0">
              <a:latin typeface="Montserrat" panose="00000500000000000000" pitchFamily="2" charset="0"/>
              <a:cs typeface="Myriad Pro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E0030D6-DBB8-3654-9340-4815FEB405F4}"/>
              </a:ext>
            </a:extLst>
          </p:cNvPr>
          <p:cNvSpPr txBox="1"/>
          <p:nvPr/>
        </p:nvSpPr>
        <p:spPr>
          <a:xfrm>
            <a:off x="1067341" y="4274725"/>
            <a:ext cx="10403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Agradecemos a la ciudadanía, sus aportes y contribuciones que ayudan a mejorar la atención de la </a:t>
            </a:r>
            <a:r>
              <a:rPr lang="es-MX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AGENCIA DEL INSPECTOR GENERAL DE TRIBUTOS, RENTAS Y CONTRIBUCIONES PARAFISCALES – ITRC</a:t>
            </a:r>
            <a:r>
              <a:rPr lang="es-CO" sz="16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7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6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B672D60-9563-8748-D8DE-60E7CBE1EEE2}"/>
              </a:ext>
            </a:extLst>
          </p:cNvPr>
          <p:cNvSpPr txBox="1"/>
          <p:nvPr/>
        </p:nvSpPr>
        <p:spPr>
          <a:xfrm>
            <a:off x="3049379" y="2641900"/>
            <a:ext cx="657340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Informe </a:t>
            </a:r>
            <a:br>
              <a:rPr lang="es-CO" sz="2400" b="1" dirty="0"/>
            </a:br>
            <a:r>
              <a:rPr lang="es-CO" sz="2400" b="1" dirty="0">
                <a:solidFill>
                  <a:schemeClr val="bg1"/>
                </a:solidFill>
              </a:rPr>
              <a:t>Atención al Ciudadano P.Q.R.S.D.F.</a:t>
            </a:r>
            <a:br>
              <a:rPr lang="es-CO" sz="2400" b="1" dirty="0"/>
            </a:br>
            <a:r>
              <a:rPr lang="es-CO" sz="2400" b="1" dirty="0">
                <a:solidFill>
                  <a:schemeClr val="bg1"/>
                </a:solidFill>
              </a:rPr>
              <a:t> </a:t>
            </a:r>
            <a:br>
              <a:rPr lang="es-CO" sz="2400" b="1" dirty="0"/>
            </a:br>
            <a:r>
              <a:rPr lang="es-CO" sz="2400" b="1" dirty="0">
                <a:solidFill>
                  <a:schemeClr val="bg1"/>
                </a:solidFill>
              </a:rPr>
              <a:t>Cuarto trimestre 2025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7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2015B3-F82F-2765-A9C9-F2E565EBA57B}"/>
              </a:ext>
            </a:extLst>
          </p:cNvPr>
          <p:cNvSpPr txBox="1"/>
          <p:nvPr/>
        </p:nvSpPr>
        <p:spPr>
          <a:xfrm>
            <a:off x="991518" y="1100244"/>
            <a:ext cx="877102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000" b="1" dirty="0"/>
              <a:t>Presentación</a:t>
            </a:r>
            <a:endParaRPr lang="es-ES" dirty="0">
              <a:ea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663BDA-6114-4821-7B75-6B842377DBEA}"/>
              </a:ext>
            </a:extLst>
          </p:cNvPr>
          <p:cNvSpPr txBox="1"/>
          <p:nvPr/>
        </p:nvSpPr>
        <p:spPr>
          <a:xfrm>
            <a:off x="991518" y="1842226"/>
            <a:ext cx="9328485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1600" dirty="0">
                <a:latin typeface="Verdana"/>
                <a:ea typeface="Verdana"/>
              </a:rPr>
              <a:t>La UNIDAD ADMINISTRATIVA ESPECIAL AGENCIA DEL INSPECTOR GENERAL DE TRIBUTOS, RENTAS Y CONTRIBUCIONES PARAFISCALES – ITRC, pone a disposición de la ciudadanía y grupos de interés el presente informe, con el objeto de mostrar las actividades desarrolladas y cuantificar las solicitudes realizadas por la ciudadanía, en aras de la mejora continua en la atención al ciudadano. </a:t>
            </a:r>
          </a:p>
          <a:p>
            <a:pPr algn="just"/>
            <a:endParaRPr lang="es-MX" sz="1600" dirty="0">
              <a:latin typeface="Verdana"/>
              <a:ea typeface="Verdana"/>
            </a:endParaRPr>
          </a:p>
          <a:p>
            <a:pPr algn="just"/>
            <a:r>
              <a:rPr lang="es-MX" sz="1600" dirty="0">
                <a:latin typeface="Verdana"/>
                <a:ea typeface="Verdana"/>
              </a:rPr>
              <a:t>En ese sentido, presenta el informe de gestión trimestral de peticiones, quejas, reclamos, sugerencias, denuncias y felicitaciones P.Q.R.S.D.F, correspondiente al período comprendido entre el 1 de octubre y el 31 de </a:t>
            </a:r>
            <a:r>
              <a:rPr lang="es-MX" sz="1600" dirty="0">
                <a:ea typeface="Verdana"/>
              </a:rPr>
              <a:t>diciembre</a:t>
            </a:r>
            <a:r>
              <a:rPr lang="es-MX" sz="1600" dirty="0">
                <a:latin typeface="Verdana"/>
                <a:ea typeface="Verdana"/>
              </a:rPr>
              <a:t> del año 2025. </a:t>
            </a:r>
          </a:p>
          <a:p>
            <a:pPr algn="just"/>
            <a:endParaRPr lang="es-MX" sz="1600" dirty="0">
              <a:latin typeface="Verdana"/>
              <a:ea typeface="Verdana"/>
            </a:endParaRPr>
          </a:p>
          <a:p>
            <a:pPr algn="just"/>
            <a:r>
              <a:rPr lang="es-MX" sz="1600" dirty="0">
                <a:latin typeface="Verdana"/>
                <a:ea typeface="Verdana"/>
              </a:rPr>
              <a:t>Lo anterior, dando cumplimiento con lo establecido en los artículos 11 de la Ley 1712 de 2014 y 2.1.1.6.2 del Decreto 1081 de 2015.</a:t>
            </a:r>
          </a:p>
          <a:p>
            <a:pPr algn="just"/>
            <a:endParaRPr lang="es-MX" sz="1600" dirty="0">
              <a:latin typeface="Verdana"/>
              <a:ea typeface="Verdana"/>
            </a:endParaRPr>
          </a:p>
          <a:p>
            <a:pPr algn="just"/>
            <a:r>
              <a:rPr lang="es-MX" sz="1600" dirty="0">
                <a:latin typeface="Verdana"/>
                <a:ea typeface="Verdana"/>
              </a:rPr>
              <a:t>Adicionalmente, una vez recibida la información de las diferentes áreas, se procedió a la verificación y respectiva solicitud de aclaraciones, con el propósito de establecer de manera asertiva la información de los datos del presente informe.</a:t>
            </a:r>
            <a:endParaRPr lang="es-MX" dirty="0">
              <a:latin typeface="Verdana"/>
              <a:ea typeface="Verdana"/>
            </a:endParaRPr>
          </a:p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>
            <a:extLst>
              <a:ext uri="{FF2B5EF4-FFF2-40B4-BE49-F238E27FC236}">
                <a16:creationId xmlns:a16="http://schemas.microsoft.com/office/drawing/2014/main" id="{12BA9A7D-0617-A7CB-8FF6-74287C7D5EBE}"/>
              </a:ext>
            </a:extLst>
          </p:cNvPr>
          <p:cNvSpPr txBox="1"/>
          <p:nvPr/>
        </p:nvSpPr>
        <p:spPr>
          <a:xfrm>
            <a:off x="4862751" y="987453"/>
            <a:ext cx="246649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b="1" dirty="0"/>
              <a:t>Definiciones</a:t>
            </a:r>
            <a:endParaRPr lang="es-MX" sz="2400" b="1" dirty="0">
              <a:ea typeface="Verdana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0B8EE5DD-CB88-DB16-6C8B-746DCCAE40D6}"/>
              </a:ext>
            </a:extLst>
          </p:cNvPr>
          <p:cNvSpPr txBox="1"/>
          <p:nvPr/>
        </p:nvSpPr>
        <p:spPr>
          <a:xfrm>
            <a:off x="1172717" y="1716563"/>
            <a:ext cx="4550678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300" b="1" dirty="0">
                <a:latin typeface="Verdana"/>
                <a:ea typeface="Verdana"/>
                <a:cs typeface="Arial"/>
              </a:rPr>
              <a:t>Petición</a:t>
            </a:r>
            <a:r>
              <a:rPr lang="es-CO" sz="1300" dirty="0">
                <a:latin typeface="Verdana"/>
                <a:ea typeface="Verdana"/>
                <a:cs typeface="Arial"/>
              </a:rPr>
              <a:t>:</a:t>
            </a:r>
            <a:r>
              <a:rPr lang="es-CO" sz="1300" dirty="0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s-CO" sz="1300" dirty="0">
                <a:latin typeface="Verdana"/>
                <a:ea typeface="Verdana"/>
                <a:cs typeface="Arial"/>
              </a:rPr>
              <a:t>Es el derecho fundamental que tiene toda persona natural o jurídica, pública o privada, presentar solicitudes respetuosas a las autoridades por motivos de interés general o particular y a obtener resolución de las mismas. Puede ser de información, documentación o consulta. </a:t>
            </a:r>
            <a:endParaRPr lang="es-CO"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E584F48A-261E-7AF6-CE1C-221D576805A1}"/>
              </a:ext>
            </a:extLst>
          </p:cNvPr>
          <p:cNvSpPr txBox="1"/>
          <p:nvPr/>
        </p:nvSpPr>
        <p:spPr>
          <a:xfrm>
            <a:off x="1172717" y="3424129"/>
            <a:ext cx="4497809" cy="12464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250" b="1" dirty="0">
                <a:latin typeface="Verdana"/>
                <a:ea typeface="Verdana"/>
                <a:cs typeface="Arial"/>
              </a:rPr>
              <a:t>Queja</a:t>
            </a:r>
            <a:r>
              <a:rPr lang="es-CO" sz="1250" dirty="0">
                <a:latin typeface="Verdana"/>
                <a:ea typeface="Verdana"/>
                <a:cs typeface="Arial"/>
              </a:rPr>
              <a:t>:</a:t>
            </a:r>
            <a:r>
              <a:rPr lang="es-CO" sz="1250" dirty="0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s-CO" sz="1250" dirty="0">
                <a:latin typeface="Verdana"/>
                <a:ea typeface="Verdana"/>
                <a:cs typeface="Arial"/>
              </a:rPr>
              <a:t>Es la Manifestación, verbal o escrita, de insatisfacción, censura, descontento o inconformidad hecha por una persona natural o jurídica o su representante, con respecto a una conducta que considera irregular o actuar de un servidor de la Entidad en desarrollo de sus funciones.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B5336747-F427-7120-C350-34DC7A3C3C3C}"/>
              </a:ext>
            </a:extLst>
          </p:cNvPr>
          <p:cNvSpPr txBox="1"/>
          <p:nvPr/>
        </p:nvSpPr>
        <p:spPr>
          <a:xfrm>
            <a:off x="6325496" y="3478423"/>
            <a:ext cx="4938923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300" b="1" dirty="0">
                <a:latin typeface="Verdana"/>
                <a:ea typeface="Verdana"/>
                <a:cs typeface="Arial"/>
              </a:rPr>
              <a:t>Reclamo</a:t>
            </a:r>
            <a:r>
              <a:rPr lang="es-CO" sz="1300" dirty="0">
                <a:latin typeface="Verdana"/>
                <a:ea typeface="Verdana"/>
                <a:cs typeface="Arial"/>
              </a:rPr>
              <a:t>:</a:t>
            </a:r>
            <a:r>
              <a:rPr lang="es-CO" sz="1300" dirty="0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s-CO" sz="1300" dirty="0">
                <a:latin typeface="Verdana"/>
                <a:ea typeface="Verdana"/>
                <a:cs typeface="Arial"/>
              </a:rPr>
              <a:t>Es la manifestación, verbal o escrita, de insatisfacción hecha por una persona natural o jurídica o su representante, para exigir, reivindicar o demandar una solución referente a la prestación indebida de un servicio o la falta de atención de una solicitud. </a:t>
            </a:r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8BAE24A0-0A2F-F392-FB75-A48C3EAACA9A}"/>
              </a:ext>
            </a:extLst>
          </p:cNvPr>
          <p:cNvSpPr txBox="1"/>
          <p:nvPr/>
        </p:nvSpPr>
        <p:spPr>
          <a:xfrm>
            <a:off x="1210502" y="5090884"/>
            <a:ext cx="4550678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CO" sz="1300" b="1" dirty="0">
                <a:latin typeface="Verdana"/>
                <a:ea typeface="Verdana"/>
                <a:cs typeface="Arial"/>
              </a:rPr>
              <a:t>Sugerencia</a:t>
            </a:r>
            <a:r>
              <a:rPr lang="es-CO" sz="1300" dirty="0">
                <a:latin typeface="Verdana"/>
                <a:ea typeface="Verdana"/>
                <a:cs typeface="Arial"/>
              </a:rPr>
              <a:t>:</a:t>
            </a:r>
            <a:r>
              <a:rPr lang="es-CO" sz="1300" dirty="0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s-CO" sz="1300" dirty="0">
                <a:latin typeface="Verdana"/>
                <a:ea typeface="Verdana"/>
                <a:cs typeface="Arial"/>
              </a:rPr>
              <a:t>Es un consejo o propuesta que formula un usuario o institución para el mejoramiento de los servicios de la Entidad. El término de respuesta es de 30 días hábiles siguientes a la recepción.</a:t>
            </a:r>
          </a:p>
        </p:txBody>
      </p:sp>
      <p:sp>
        <p:nvSpPr>
          <p:cNvPr id="9" name="CuadroTexto 9">
            <a:extLst>
              <a:ext uri="{FF2B5EF4-FFF2-40B4-BE49-F238E27FC236}">
                <a16:creationId xmlns:a16="http://schemas.microsoft.com/office/drawing/2014/main" id="{8C7B7CD1-B0D6-4CEA-9303-ADA13398AEFF}"/>
              </a:ext>
            </a:extLst>
          </p:cNvPr>
          <p:cNvSpPr txBox="1"/>
          <p:nvPr/>
        </p:nvSpPr>
        <p:spPr>
          <a:xfrm>
            <a:off x="6289473" y="1661865"/>
            <a:ext cx="5018290" cy="14927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300" b="1" dirty="0">
                <a:latin typeface="Verdana"/>
                <a:ea typeface="Verdana"/>
                <a:cs typeface="Arial"/>
              </a:rPr>
              <a:t>Denuncia</a:t>
            </a:r>
            <a:r>
              <a:rPr lang="es-CO" sz="1300" dirty="0">
                <a:latin typeface="Verdana"/>
                <a:ea typeface="Verdana"/>
                <a:cs typeface="Arial"/>
              </a:rPr>
              <a:t>:</a:t>
            </a:r>
            <a:r>
              <a:rPr lang="es-CO" sz="1300" dirty="0">
                <a:solidFill>
                  <a:srgbClr val="002060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s-CO" sz="1300" dirty="0">
                <a:latin typeface="Verdana"/>
                <a:ea typeface="Verdana"/>
                <a:cs typeface="Arial"/>
              </a:rPr>
              <a:t>Es un mecanismo a través del cual los ciudadanos pueden poner en conocimiento la ocurrencia de una conducta posiblemente irregular para que se adelante la correspondiente investigación  disciplinaria, penal o fiscal cometida por cualquiera de los servidores de la Entidad o de las entidades vigiladas por la Agencia – ITRC.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id="{F3A6B114-7EEA-C1EB-2A79-4231A87E409B}"/>
              </a:ext>
            </a:extLst>
          </p:cNvPr>
          <p:cNvSpPr txBox="1"/>
          <p:nvPr/>
        </p:nvSpPr>
        <p:spPr>
          <a:xfrm>
            <a:off x="6294434" y="5016391"/>
            <a:ext cx="5001048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CO" sz="1300" b="1" dirty="0">
                <a:latin typeface="Verdana"/>
                <a:ea typeface="Verdana"/>
                <a:cs typeface="Arial"/>
              </a:rPr>
              <a:t>Felicitaciones</a:t>
            </a:r>
            <a:r>
              <a:rPr lang="es-CO" sz="1300" dirty="0">
                <a:latin typeface="Verdana"/>
                <a:ea typeface="Verdana"/>
                <a:cs typeface="Arial"/>
              </a:rPr>
              <a:t>: Manifestación a la Entidad de una persona por la satisfacción que se experimenta con la atención recibida por los funcionarios de la Agencia del Inspector General de Tributos Rentas y Contribuciones Parafiscales - ITRC.</a:t>
            </a:r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930" y="895322"/>
            <a:ext cx="9144000" cy="382450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rgbClr val="000000"/>
                </a:solidFill>
                <a:latin typeface="Verdana"/>
                <a:ea typeface="Verdana"/>
              </a:rPr>
              <a:t>Gestión en cifras de P.Q.R.S.D.F.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930" y="1408577"/>
            <a:ext cx="9992139" cy="52090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s-CO" sz="1300" dirty="0">
                <a:latin typeface="Verdana"/>
                <a:ea typeface="Verdana"/>
              </a:rPr>
              <a:t>En la gráfica 1 se muestran las peticiones, quejas, reclamos, sugerencias, denuncias y felicitaciones P.Q.R.S.D.F que la AGENCIA DEL INSPECTOR GENERAL DE TRIBUTOS, RENTAS Y CONTRIBUCIONES PARAFISCALES – ITRC, recibió y atendió durante el cuarto trimestre del año 2025:</a:t>
            </a:r>
          </a:p>
          <a:p>
            <a:pPr algn="just"/>
            <a:endParaRPr lang="es-CO" sz="1600" dirty="0">
              <a:ea typeface="Verdana" panose="020B0604030504040204" pitchFamily="34" charset="0"/>
            </a:endParaRPr>
          </a:p>
          <a:p>
            <a:pPr algn="just"/>
            <a:endParaRPr lang="es-CO" sz="1600" dirty="0">
              <a:ea typeface="Verdana" panose="020B060403050404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BDF0962-2EAD-8541-655E-237B1FF7A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504852"/>
              </p:ext>
            </p:extLst>
          </p:nvPr>
        </p:nvGraphicFramePr>
        <p:xfrm>
          <a:off x="1838035" y="2462798"/>
          <a:ext cx="8515927" cy="285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5CA4C9B-D99E-EEB3-977A-AB4587DF7637}"/>
              </a:ext>
            </a:extLst>
          </p:cNvPr>
          <p:cNvSpPr txBox="1"/>
          <p:nvPr/>
        </p:nvSpPr>
        <p:spPr>
          <a:xfrm>
            <a:off x="1099930" y="5680959"/>
            <a:ext cx="9992139" cy="99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CO" sz="1300" dirty="0">
                <a:latin typeface="Verdana"/>
                <a:ea typeface="Verdana"/>
              </a:rPr>
              <a:t>En la gráfica anterior, se evidencia que la entidad </a:t>
            </a:r>
            <a:r>
              <a:rPr lang="es-MX" sz="1300" dirty="0">
                <a:latin typeface="Verdana"/>
                <a:ea typeface="Verdana"/>
              </a:rPr>
              <a:t>recibió</a:t>
            </a:r>
            <a:r>
              <a:rPr lang="es-CO" sz="1300" dirty="0">
                <a:latin typeface="Verdana"/>
                <a:ea typeface="Verdana"/>
              </a:rPr>
              <a:t> y atendió 389 P.Q.R.S.D.F durante el 4to. trimestre del 2025, de las cuales el 43,4% corresponden a denuncias, el 28,5% a solicitudes de información, 19,3% a solicitud de copias, 6,2% a derechos de petición y 0,3% a consultas. </a:t>
            </a:r>
            <a:r>
              <a:rPr lang="es-MX" sz="1300" dirty="0">
                <a:latin typeface="Verdana"/>
                <a:ea typeface="Verdana"/>
              </a:rPr>
              <a:t>Ninguna solicitud de información fue negada y fueron trasladadas 9 que es un 2,3% </a:t>
            </a:r>
            <a:r>
              <a:rPr lang="es-CO" sz="1300" dirty="0">
                <a:latin typeface="Verdana"/>
                <a:ea typeface="Verdana"/>
              </a:rPr>
              <a:t>P.Q.R.S.D.F.</a:t>
            </a:r>
            <a:endParaRPr lang="es-MX" sz="1300" dirty="0">
              <a:latin typeface="Verdana"/>
              <a:ea typeface="Verdana"/>
            </a:endParaRPr>
          </a:p>
          <a:p>
            <a:pPr algn="just"/>
            <a:endParaRPr lang="en-US" sz="1200" dirty="0">
              <a:latin typeface="+mj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66E955-8999-C740-EFDD-431405B42512}"/>
              </a:ext>
            </a:extLst>
          </p:cNvPr>
          <p:cNvSpPr txBox="1"/>
          <p:nvPr/>
        </p:nvSpPr>
        <p:spPr>
          <a:xfrm>
            <a:off x="4347572" y="5318618"/>
            <a:ext cx="37708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Gráfica 1. P.Q.R.S.D.F. cuarto 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s-CO" sz="11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rimestre de 2025</a:t>
            </a:r>
            <a:endParaRPr lang="es-CO" sz="11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2F6AE5-A931-B879-05DB-A0B44C05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728" y="740176"/>
            <a:ext cx="9144000" cy="382450"/>
          </a:xfrm>
        </p:spPr>
        <p:txBody>
          <a:bodyPr>
            <a:normAutofit/>
          </a:bodyPr>
          <a:lstStyle/>
          <a:p>
            <a:pPr fontAlgn="base"/>
            <a:r>
              <a:rPr lang="es-CO" sz="20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Gestión por canales de atención</a:t>
            </a:r>
            <a:endParaRPr lang="es-CO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EDC1D32-069D-DE2D-11EB-104BF4733BE1}"/>
              </a:ext>
            </a:extLst>
          </p:cNvPr>
          <p:cNvSpPr txBox="1">
            <a:spLocks/>
          </p:cNvSpPr>
          <p:nvPr/>
        </p:nvSpPr>
        <p:spPr>
          <a:xfrm>
            <a:off x="1005029" y="1204276"/>
            <a:ext cx="10582348" cy="909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1300" dirty="0"/>
              <a:t>Durante el cuarto trimestre del año 2025, la AGENCIA DEL INSPECTOR GENERAL DE TRIBUTOS, RENTAS Y CONTRIBUCIONES PARAFISCALES – ITRC recibió 369 escritos a través de los diferentes canales de atención considerados peticiones, quejas, reclamos, solicitudes, denuncias y felicitaciones (PQRSDF) como se muestra a continuación: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9CAE84-926A-5573-7BC5-4869EAD9F3ED}"/>
              </a:ext>
            </a:extLst>
          </p:cNvPr>
          <p:cNvSpPr txBox="1"/>
          <p:nvPr/>
        </p:nvSpPr>
        <p:spPr>
          <a:xfrm>
            <a:off x="4538803" y="5391909"/>
            <a:ext cx="3514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Gráfica 2. Gestión por canales de atención</a:t>
            </a:r>
            <a:endParaRPr lang="es-CO" sz="11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070B6F0D-47A7-FDB0-99B6-AD6CD6C409A2}"/>
              </a:ext>
            </a:extLst>
          </p:cNvPr>
          <p:cNvSpPr txBox="1">
            <a:spLocks/>
          </p:cNvSpPr>
          <p:nvPr/>
        </p:nvSpPr>
        <p:spPr>
          <a:xfrm>
            <a:off x="1005028" y="5739142"/>
            <a:ext cx="10582349" cy="7573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MX" sz="1300" dirty="0"/>
              <a:t>Durante el cuarto trimestre del año 2025 el 89,20% fueron a través de correo electrónico, 4,88% de forma presencial en las instalaciones de la entidad, 5,91% por la página web de la Agencia ITRC y no se presentaron P.Q.R.S.D.F de manera telefónica.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0C824B2-05F6-5231-E7E8-87D8A9051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28686"/>
              </p:ext>
            </p:extLst>
          </p:nvPr>
        </p:nvGraphicFramePr>
        <p:xfrm>
          <a:off x="2308855" y="2137229"/>
          <a:ext cx="7161896" cy="336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88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8A05C7F-7509-5993-6907-81B69F308484}"/>
              </a:ext>
            </a:extLst>
          </p:cNvPr>
          <p:cNvSpPr txBox="1">
            <a:spLocks/>
          </p:cNvSpPr>
          <p:nvPr/>
        </p:nvSpPr>
        <p:spPr>
          <a:xfrm>
            <a:off x="612945" y="818639"/>
            <a:ext cx="10515600" cy="378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20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Gestión por dependencias</a:t>
            </a:r>
            <a:endParaRPr lang="es-CO" sz="2000" dirty="0"/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58871438-B9B6-CFF6-FCBF-4DDC33B7FB8D}"/>
              </a:ext>
            </a:extLst>
          </p:cNvPr>
          <p:cNvSpPr txBox="1">
            <a:spLocks/>
          </p:cNvSpPr>
          <p:nvPr/>
        </p:nvSpPr>
        <p:spPr>
          <a:xfrm>
            <a:off x="1031847" y="5591687"/>
            <a:ext cx="10515600" cy="6623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300" dirty="0">
                <a:latin typeface="Verdana" panose="020B0604030504040204" pitchFamily="34" charset="0"/>
                <a:ea typeface="Verdana" panose="020B0604030504040204" pitchFamily="34" charset="0"/>
              </a:rPr>
              <a:t>Las dependencias de la Agencia ITRC que recibieron y tramitaron P.Q.R.S.D.F durante el cuarto </a:t>
            </a:r>
            <a:r>
              <a:rPr lang="es-MX" sz="1300" dirty="0">
                <a:ea typeface="Verdana" panose="020B0604030504040204" pitchFamily="34" charset="0"/>
              </a:rPr>
              <a:t>t</a:t>
            </a:r>
            <a:r>
              <a:rPr lang="es-MX" sz="1300" dirty="0">
                <a:latin typeface="Verdana" panose="020B0604030504040204" pitchFamily="34" charset="0"/>
                <a:ea typeface="Verdana" panose="020B0604030504040204" pitchFamily="34" charset="0"/>
              </a:rPr>
              <a:t>rimestre de esta vigencia fueron: Subdirección de Instrucción Disciplinaria (89,46%), Secretaria General (5,14%), Subdirección de Asuntos Legales (4,88%), </a:t>
            </a:r>
            <a:r>
              <a:rPr lang="es-ES" sz="1300" dirty="0">
                <a:ea typeface="Verdana" panose="020B0604030504040204" pitchFamily="34" charset="0"/>
              </a:rPr>
              <a:t>Subdirección de Auditoria y Gestión del Riesgo (0,51%).</a:t>
            </a:r>
            <a:endParaRPr lang="es-CO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16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D0E977E-A51C-8E54-4159-FD9C836C4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11692"/>
              </p:ext>
            </p:extLst>
          </p:nvPr>
        </p:nvGraphicFramePr>
        <p:xfrm>
          <a:off x="1571809" y="1423326"/>
          <a:ext cx="9186305" cy="378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11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26D7D-E78A-F29F-7058-893D5FE86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341" y="655469"/>
            <a:ext cx="9144000" cy="477837"/>
          </a:xfrm>
        </p:spPr>
        <p:txBody>
          <a:bodyPr>
            <a:normAutofit/>
          </a:bodyPr>
          <a:lstStyle/>
          <a:p>
            <a:r>
              <a:rPr lang="es-CO" sz="20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Tiempo promedio de respuesta </a:t>
            </a:r>
            <a:endParaRPr lang="es-CO" sz="20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F0D2734-A81F-BD9C-D32F-F4F16CFE4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474666"/>
              </p:ext>
            </p:extLst>
          </p:nvPr>
        </p:nvGraphicFramePr>
        <p:xfrm>
          <a:off x="2115096" y="1242052"/>
          <a:ext cx="7832491" cy="350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ED667CDC-6694-B4ED-1F2D-AFE3CFA954D9}"/>
              </a:ext>
            </a:extLst>
          </p:cNvPr>
          <p:cNvSpPr txBox="1"/>
          <p:nvPr/>
        </p:nvSpPr>
        <p:spPr>
          <a:xfrm>
            <a:off x="4261606" y="4850708"/>
            <a:ext cx="3668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1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Gráfica 4. Tiempo promedio de respuesta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C29F0BB-EDA6-A3C9-B0D7-975167EBF8EF}"/>
              </a:ext>
            </a:extLst>
          </p:cNvPr>
          <p:cNvSpPr txBox="1">
            <a:spLocks/>
          </p:cNvSpPr>
          <p:nvPr/>
        </p:nvSpPr>
        <p:spPr>
          <a:xfrm>
            <a:off x="1338571" y="5217674"/>
            <a:ext cx="10211707" cy="1398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MX" sz="1300" dirty="0"/>
              <a:t>El mayor número de P.Q.R.S.D.F recibidas por la entidad fueron atendidas entre 1 y 7 días.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300" dirty="0"/>
              <a:t>Respectos a las denuncias, tienen que ver con asuntos que están vinculados de manera estricta a la función disciplinaria misional de la entidad y cuyo trámite se guía por las reglas del Código General Disciplinario Ley 1952 de 2019,  por tal razón, no se presentan en la gráfica.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300" dirty="0"/>
              <a:t>Reportaron 8 P.Q.R.S.D.F que no fueron atendidas oportunamente conforme a los tiempos establecidos.</a:t>
            </a:r>
          </a:p>
          <a:p>
            <a:pPr algn="just">
              <a:lnSpc>
                <a:spcPct val="100000"/>
              </a:lnSpc>
            </a:pPr>
            <a:endParaRPr lang="es-MX" sz="1300" dirty="0"/>
          </a:p>
        </p:txBody>
      </p:sp>
    </p:spTree>
    <p:extLst>
      <p:ext uri="{BB962C8B-B14F-4D97-AF65-F5344CB8AC3E}">
        <p14:creationId xmlns:p14="http://schemas.microsoft.com/office/powerpoint/2010/main" val="422231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40611B-E4DF-86C0-133A-3BC2568232F2}"/>
              </a:ext>
            </a:extLst>
          </p:cNvPr>
          <p:cNvSpPr txBox="1">
            <a:spLocks/>
          </p:cNvSpPr>
          <p:nvPr/>
        </p:nvSpPr>
        <p:spPr>
          <a:xfrm>
            <a:off x="2927294" y="785434"/>
            <a:ext cx="5978741" cy="382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algn="ctr"/>
            <a:r>
              <a:rPr lang="es-CO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Tiempo promedio de respuesta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4CAC21-0797-C32E-49E7-1B7A7EC91B0C}"/>
              </a:ext>
            </a:extLst>
          </p:cNvPr>
          <p:cNvSpPr txBox="1"/>
          <p:nvPr/>
        </p:nvSpPr>
        <p:spPr>
          <a:xfrm>
            <a:off x="857653" y="4900524"/>
            <a:ext cx="10410791" cy="547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MX" sz="1300" dirty="0">
                <a:ea typeface="Verdana" panose="020B0604030504040204" pitchFamily="34" charset="0"/>
              </a:rPr>
              <a:t>Como se observa en esta gráfica, el promedio ponderado del tiempo respuesta de las peticiones, quejas, solicitudes de copias y solicitudes de información que recibió la Agencia ITRC, durante el </a:t>
            </a:r>
            <a:r>
              <a:rPr lang="es-MX" sz="1300" dirty="0"/>
              <a:t>cuarto</a:t>
            </a:r>
            <a:r>
              <a:rPr lang="es-MX" sz="1300" dirty="0">
                <a:ea typeface="Verdana" panose="020B0604030504040204" pitchFamily="34" charset="0"/>
              </a:rPr>
              <a:t> trimestre de 2025 fue de 7 días.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2518F0-DCB0-B469-C4C4-D939B57E62A0}"/>
              </a:ext>
            </a:extLst>
          </p:cNvPr>
          <p:cNvSpPr txBox="1"/>
          <p:nvPr/>
        </p:nvSpPr>
        <p:spPr>
          <a:xfrm>
            <a:off x="857653" y="5558995"/>
            <a:ext cx="10476693" cy="787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MX" sz="1300" dirty="0">
                <a:ea typeface="Verdana" panose="020B0604030504040204" pitchFamily="34" charset="0"/>
              </a:rPr>
              <a:t>Respecto a las Denuncias que recibió la entidad, tienen que ver con asuntos que están vinculados de manera estricta a la función disciplinaria misional de la AGENCIA ITRC y cuyo trámite se guía por las reglas del Código General Disciplinario Ley 1952 de 2019.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4E78EB1-E67C-CDB7-6739-EF259EAB7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671919"/>
              </p:ext>
            </p:extLst>
          </p:nvPr>
        </p:nvGraphicFramePr>
        <p:xfrm>
          <a:off x="2085752" y="1504085"/>
          <a:ext cx="7661823" cy="312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6481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D8D8D8"/>
      </a:accent2>
      <a:accent3>
        <a:srgbClr val="EEB042"/>
      </a:accent3>
      <a:accent4>
        <a:srgbClr val="FFC000"/>
      </a:accent4>
      <a:accent5>
        <a:srgbClr val="B38B40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b32c91-5d0f-41fe-ba98-6377a8562dc4">
      <Terms xmlns="http://schemas.microsoft.com/office/infopath/2007/PartnerControls"/>
    </lcf76f155ced4ddcb4097134ff3c332f>
    <TaxCatchAll xmlns="63555163-96ef-4bf0-b6dd-1a659b9184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CAFD994260B42AAAD5F229C549F00" ma:contentTypeVersion="14" ma:contentTypeDescription="Crear nuevo documento." ma:contentTypeScope="" ma:versionID="bb39bf19725556fb237221cdbd896379">
  <xsd:schema xmlns:xsd="http://www.w3.org/2001/XMLSchema" xmlns:xs="http://www.w3.org/2001/XMLSchema" xmlns:p="http://schemas.microsoft.com/office/2006/metadata/properties" xmlns:ns2="55b32c91-5d0f-41fe-ba98-6377a8562dc4" xmlns:ns3="63555163-96ef-4bf0-b6dd-1a659b9184dd" targetNamespace="http://schemas.microsoft.com/office/2006/metadata/properties" ma:root="true" ma:fieldsID="4b9b2154d7ddd09848b8b492abab4b0b" ns2:_="" ns3:_="">
    <xsd:import namespace="55b32c91-5d0f-41fe-ba98-6377a8562dc4"/>
    <xsd:import namespace="63555163-96ef-4bf0-b6dd-1a659b918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32c91-5d0f-41fe-ba98-6377a8562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18e58f56-551c-40b9-8687-469583f57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55163-96ef-4bf0-b6dd-1a659b9184d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85e9e76-a64c-461b-8449-398085b2adb2}" ma:internalName="TaxCatchAll" ma:showField="CatchAllData" ma:web="63555163-96ef-4bf0-b6dd-1a659b918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4AF71-32A8-4017-9A99-FD647BDDE7B8}">
  <ds:schemaRefs>
    <ds:schemaRef ds:uri="http://schemas.microsoft.com/office/2006/metadata/properties"/>
    <ds:schemaRef ds:uri="http://schemas.microsoft.com/office/infopath/2007/PartnerControls"/>
    <ds:schemaRef ds:uri="55b32c91-5d0f-41fe-ba98-6377a8562dc4"/>
    <ds:schemaRef ds:uri="63555163-96ef-4bf0-b6dd-1a659b9184dd"/>
  </ds:schemaRefs>
</ds:datastoreItem>
</file>

<file path=customXml/itemProps2.xml><?xml version="1.0" encoding="utf-8"?>
<ds:datastoreItem xmlns:ds="http://schemas.openxmlformats.org/officeDocument/2006/customXml" ds:itemID="{DCD9FCDF-304D-4D61-9C2A-993E8E0DEE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1962B-1FA0-4C12-BCDC-C3BBBD5AC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32c91-5d0f-41fe-ba98-6377a8562dc4"/>
    <ds:schemaRef ds:uri="63555163-96ef-4bf0-b6dd-1a659b9184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1207</Words>
  <Application>Microsoft Office PowerPoint</Application>
  <PresentationFormat>Panorámica</PresentationFormat>
  <Paragraphs>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Montserrat</vt:lpstr>
      <vt:lpstr>Vedana</vt:lpstr>
      <vt:lpstr>Verdana</vt:lpstr>
      <vt:lpstr>Tema de Office</vt:lpstr>
      <vt:lpstr>Título  de la presentación</vt:lpstr>
      <vt:lpstr>Presentación de PowerPoint</vt:lpstr>
      <vt:lpstr>Presentación de PowerPoint</vt:lpstr>
      <vt:lpstr>Presentación de PowerPoint</vt:lpstr>
      <vt:lpstr>Gestión en cifras de P.Q.R.S.D.F.</vt:lpstr>
      <vt:lpstr>Gestión por canales de atención</vt:lpstr>
      <vt:lpstr>Presentación de PowerPoint</vt:lpstr>
      <vt:lpstr>Tiempo promedio de respuesta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Sussan</dc:creator>
  <cp:lastModifiedBy>Yolima Gamboa Torres</cp:lastModifiedBy>
  <cp:revision>107</cp:revision>
  <dcterms:created xsi:type="dcterms:W3CDTF">2023-05-08T00:34:42Z</dcterms:created>
  <dcterms:modified xsi:type="dcterms:W3CDTF">2026-01-22T18:56:31Z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0x0101000D0CAFD994260B42AAAD5F229C549F00</vt:lpwstr>
  </property>
  <property fmtid="{D5CDD505-2E9C-101B-9397-08002B2CF9AE}" pid="3" name="MediaServiceImageTags">
    <vt:lpwstr/>
  </property>
</Properties>
</file>