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7" r:id="rId5"/>
    <p:sldId id="280" r:id="rId6"/>
    <p:sldId id="295" r:id="rId7"/>
    <p:sldId id="296" r:id="rId8"/>
    <p:sldId id="262" r:id="rId9"/>
    <p:sldId id="293" r:id="rId10"/>
    <p:sldId id="290" r:id="rId11"/>
    <p:sldId id="285" r:id="rId12"/>
    <p:sldId id="297" r:id="rId13"/>
    <p:sldId id="266" r:id="rId14"/>
    <p:sldId id="298" r:id="rId15"/>
    <p:sldId id="273" r:id="rId16"/>
    <p:sldId id="281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8B40"/>
    <a:srgbClr val="6699FF"/>
    <a:srgbClr val="B28A3F"/>
    <a:srgbClr val="7A9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F9FE61-8553-482B-8A9D-0DAAA04A6BDE}" v="1" dt="2026-05-12T15:51:59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88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lima Gamboa Torres" userId="26c08bd0-2f83-44ac-8989-f1ae22a66e87" providerId="ADAL" clId="{0434ED07-D6E5-4AFF-869C-3DBCBA280E90}"/>
    <pc:docChg chg="undo custSel modSld">
      <pc:chgData name="Yolima Gamboa Torres" userId="26c08bd0-2f83-44ac-8989-f1ae22a66e87" providerId="ADAL" clId="{0434ED07-D6E5-4AFF-869C-3DBCBA280E90}" dt="2026-04-28T15:55:58.197" v="54" actId="27918"/>
      <pc:docMkLst>
        <pc:docMk/>
      </pc:docMkLst>
      <pc:sldChg chg="modSp mod">
        <pc:chgData name="Yolima Gamboa Torres" userId="26c08bd0-2f83-44ac-8989-f1ae22a66e87" providerId="ADAL" clId="{0434ED07-D6E5-4AFF-869C-3DBCBA280E90}" dt="2026-04-28T12:08:34.469" v="2" actId="20577"/>
        <pc:sldMkLst>
          <pc:docMk/>
          <pc:sldMk cId="853279415" sldId="262"/>
        </pc:sldMkLst>
        <pc:spChg chg="mod">
          <ac:chgData name="Yolima Gamboa Torres" userId="26c08bd0-2f83-44ac-8989-f1ae22a66e87" providerId="ADAL" clId="{0434ED07-D6E5-4AFF-869C-3DBCBA280E90}" dt="2026-04-28T12:08:34.469" v="2" actId="20577"/>
          <ac:spMkLst>
            <pc:docMk/>
            <pc:sldMk cId="853279415" sldId="262"/>
            <ac:spMk id="8" creationId="{55CA4C9B-D99E-EEB3-977A-AB4587DF7637}"/>
          </ac:spMkLst>
        </pc:spChg>
      </pc:sldChg>
      <pc:sldChg chg="modSp mod">
        <pc:chgData name="Yolima Gamboa Torres" userId="26c08bd0-2f83-44ac-8989-f1ae22a66e87" providerId="ADAL" clId="{0434ED07-D6E5-4AFF-869C-3DBCBA280E90}" dt="2026-04-28T15:51:10.181" v="46" actId="20577"/>
        <pc:sldMkLst>
          <pc:docMk/>
          <pc:sldMk cId="4222315065" sldId="285"/>
        </pc:sldMkLst>
        <pc:spChg chg="mod">
          <ac:chgData name="Yolima Gamboa Torres" userId="26c08bd0-2f83-44ac-8989-f1ae22a66e87" providerId="ADAL" clId="{0434ED07-D6E5-4AFF-869C-3DBCBA280E90}" dt="2026-04-28T15:51:10.181" v="46" actId="20577"/>
          <ac:spMkLst>
            <pc:docMk/>
            <pc:sldMk cId="4222315065" sldId="285"/>
            <ac:spMk id="6" creationId="{CC29F0BB-EDA6-A3C9-B0D7-975167EBF8EF}"/>
          </ac:spMkLst>
        </pc:spChg>
      </pc:sldChg>
      <pc:sldChg chg="modSp mod">
        <pc:chgData name="Yolima Gamboa Torres" userId="26c08bd0-2f83-44ac-8989-f1ae22a66e87" providerId="ADAL" clId="{0434ED07-D6E5-4AFF-869C-3DBCBA280E90}" dt="2026-04-28T12:11:36.200" v="23" actId="20577"/>
        <pc:sldMkLst>
          <pc:docMk/>
          <pc:sldMk cId="1375886796" sldId="293"/>
        </pc:sldMkLst>
        <pc:spChg chg="mod">
          <ac:chgData name="Yolima Gamboa Torres" userId="26c08bd0-2f83-44ac-8989-f1ae22a66e87" providerId="ADAL" clId="{0434ED07-D6E5-4AFF-869C-3DBCBA280E90}" dt="2026-04-28T12:11:36.200" v="23" actId="20577"/>
          <ac:spMkLst>
            <pc:docMk/>
            <pc:sldMk cId="1375886796" sldId="293"/>
            <ac:spMk id="18" creationId="{070B6F0D-47A7-FDB0-99B6-AD6CD6C409A2}"/>
          </ac:spMkLst>
        </pc:spChg>
      </pc:sldChg>
      <pc:sldChg chg="mod">
        <pc:chgData name="Yolima Gamboa Torres" userId="26c08bd0-2f83-44ac-8989-f1ae22a66e87" providerId="ADAL" clId="{0434ED07-D6E5-4AFF-869C-3DBCBA280E90}" dt="2026-04-28T15:55:58.197" v="54" actId="27918"/>
        <pc:sldMkLst>
          <pc:docMk/>
          <pc:sldMk cId="1146481986" sldId="297"/>
        </pc:sldMkLst>
      </pc:sldChg>
    </pc:docChg>
  </pc:docChgLst>
  <pc:docChgLst>
    <pc:chgData name="Yolima Gamboa Torres" userId="26c08bd0-2f83-44ac-8989-f1ae22a66e87" providerId="ADAL" clId="{F74A4513-3C49-42C8-A8BB-39D3590768B7}"/>
    <pc:docChg chg="modSld">
      <pc:chgData name="Yolima Gamboa Torres" userId="26c08bd0-2f83-44ac-8989-f1ae22a66e87" providerId="ADAL" clId="{F74A4513-3C49-42C8-A8BB-39D3590768B7}" dt="2026-05-07T19:18:06.023" v="5" actId="20577"/>
      <pc:docMkLst>
        <pc:docMk/>
      </pc:docMkLst>
      <pc:sldChg chg="modSp mod">
        <pc:chgData name="Yolima Gamboa Torres" userId="26c08bd0-2f83-44ac-8989-f1ae22a66e87" providerId="ADAL" clId="{F74A4513-3C49-42C8-A8BB-39D3590768B7}" dt="2026-05-07T19:18:06.023" v="5" actId="20577"/>
        <pc:sldMkLst>
          <pc:docMk/>
          <pc:sldMk cId="4222315065" sldId="285"/>
        </pc:sldMkLst>
        <pc:spChg chg="mod">
          <ac:chgData name="Yolima Gamboa Torres" userId="26c08bd0-2f83-44ac-8989-f1ae22a66e87" providerId="ADAL" clId="{F74A4513-3C49-42C8-A8BB-39D3590768B7}" dt="2026-05-07T19:18:06.023" v="5" actId="20577"/>
          <ac:spMkLst>
            <pc:docMk/>
            <pc:sldMk cId="4222315065" sldId="285"/>
            <ac:spMk id="6" creationId="{CC29F0BB-EDA6-A3C9-B0D7-975167EBF8EF}"/>
          </ac:spMkLst>
        </pc:spChg>
      </pc:sldChg>
    </pc:docChg>
  </pc:docChgLst>
  <pc:docChgLst>
    <pc:chgData name="Yolima Gamboa Torres" userId="26c08bd0-2f83-44ac-8989-f1ae22a66e87" providerId="ADAL" clId="{034CFDA7-7043-4421-AE26-3D7FCE4C0FEC}"/>
    <pc:docChg chg="modSld">
      <pc:chgData name="Yolima Gamboa Torres" userId="26c08bd0-2f83-44ac-8989-f1ae22a66e87" providerId="ADAL" clId="{034CFDA7-7043-4421-AE26-3D7FCE4C0FEC}" dt="2026-05-12T15:52:18.470" v="30" actId="20577"/>
      <pc:docMkLst>
        <pc:docMk/>
      </pc:docMkLst>
      <pc:sldChg chg="modSp mod">
        <pc:chgData name="Yolima Gamboa Torres" userId="26c08bd0-2f83-44ac-8989-f1ae22a66e87" providerId="ADAL" clId="{034CFDA7-7043-4421-AE26-3D7FCE4C0FEC}" dt="2026-05-12T15:52:18.470" v="30" actId="20577"/>
        <pc:sldMkLst>
          <pc:docMk/>
          <pc:sldMk cId="853279415" sldId="262"/>
        </pc:sldMkLst>
        <pc:spChg chg="mod">
          <ac:chgData name="Yolima Gamboa Torres" userId="26c08bd0-2f83-44ac-8989-f1ae22a66e87" providerId="ADAL" clId="{034CFDA7-7043-4421-AE26-3D7FCE4C0FEC}" dt="2026-05-12T15:52:18.470" v="30" actId="20577"/>
          <ac:spMkLst>
            <pc:docMk/>
            <pc:sldMk cId="853279415" sldId="262"/>
            <ac:spMk id="8" creationId="{55CA4C9B-D99E-EEB3-977A-AB4587DF7637}"/>
          </ac:spMkLst>
        </pc:spChg>
      </pc:sldChg>
      <pc:sldChg chg="modSp mod">
        <pc:chgData name="Yolima Gamboa Torres" userId="26c08bd0-2f83-44ac-8989-f1ae22a66e87" providerId="ADAL" clId="{034CFDA7-7043-4421-AE26-3D7FCE4C0FEC}" dt="2026-04-29T22:33:29.732" v="1" actId="20577"/>
        <pc:sldMkLst>
          <pc:docMk/>
          <pc:sldMk cId="4222315065" sldId="285"/>
        </pc:sldMkLst>
        <pc:spChg chg="mod">
          <ac:chgData name="Yolima Gamboa Torres" userId="26c08bd0-2f83-44ac-8989-f1ae22a66e87" providerId="ADAL" clId="{034CFDA7-7043-4421-AE26-3D7FCE4C0FEC}" dt="2026-04-29T22:33:29.732" v="1" actId="20577"/>
          <ac:spMkLst>
            <pc:docMk/>
            <pc:sldMk cId="4222315065" sldId="285"/>
            <ac:spMk id="6" creationId="{CC29F0BB-EDA6-A3C9-B0D7-975167EBF8E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1300" b="1" i="0" u="none" strike="noStrike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P.Q.R.S.D.F primer </a:t>
            </a:r>
            <a:r>
              <a:rPr lang="es-CO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trimestre de 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62085593372587E-2"/>
          <c:y val="0.15422330539039572"/>
          <c:w val="0.90015748031496046"/>
          <c:h val="0.565478479069714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AD6-496B-9B45-DCD1DD7C73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10"/>
                <c:pt idx="0">
                  <c:v>Derecho de Petición</c:v>
                </c:pt>
                <c:pt idx="1">
                  <c:v>Consultas</c:v>
                </c:pt>
                <c:pt idx="2">
                  <c:v>Traslado</c:v>
                </c:pt>
                <c:pt idx="3">
                  <c:v>Denuncias</c:v>
                </c:pt>
                <c:pt idx="4">
                  <c:v>Reclamo</c:v>
                </c:pt>
                <c:pt idx="5">
                  <c:v>Solicitud de Copias</c:v>
                </c:pt>
                <c:pt idx="6">
                  <c:v>Solicitud de Información </c:v>
                </c:pt>
                <c:pt idx="7">
                  <c:v>Sugerencia</c:v>
                </c:pt>
                <c:pt idx="8">
                  <c:v>Queja</c:v>
                </c:pt>
                <c:pt idx="9">
                  <c:v>Total</c:v>
                </c:pt>
              </c:strCache>
            </c:strRef>
          </c:cat>
          <c:val>
            <c:numRef>
              <c:f>Hoja1!$B$2:$B$11</c:f>
              <c:numCache>
                <c:formatCode>General</c:formatCode>
                <c:ptCount val="10"/>
                <c:pt idx="0">
                  <c:v>28</c:v>
                </c:pt>
                <c:pt idx="1">
                  <c:v>3</c:v>
                </c:pt>
                <c:pt idx="2">
                  <c:v>6</c:v>
                </c:pt>
                <c:pt idx="3">
                  <c:v>1</c:v>
                </c:pt>
                <c:pt idx="5">
                  <c:v>62</c:v>
                </c:pt>
                <c:pt idx="6">
                  <c:v>105</c:v>
                </c:pt>
                <c:pt idx="9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00-4D40-80C6-93B3A65A537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10"/>
                <c:pt idx="0">
                  <c:v>Derecho de Petición</c:v>
                </c:pt>
                <c:pt idx="1">
                  <c:v>Consultas</c:v>
                </c:pt>
                <c:pt idx="2">
                  <c:v>Traslado</c:v>
                </c:pt>
                <c:pt idx="3">
                  <c:v>Denuncias</c:v>
                </c:pt>
                <c:pt idx="4">
                  <c:v>Reclamo</c:v>
                </c:pt>
                <c:pt idx="5">
                  <c:v>Solicitud de Copias</c:v>
                </c:pt>
                <c:pt idx="6">
                  <c:v>Solicitud de Información </c:v>
                </c:pt>
                <c:pt idx="7">
                  <c:v>Sugerencia</c:v>
                </c:pt>
                <c:pt idx="8">
                  <c:v>Queja</c:v>
                </c:pt>
                <c:pt idx="9">
                  <c:v>Total</c:v>
                </c:pt>
              </c:strCache>
            </c:strRef>
          </c:cat>
          <c:val>
            <c:numRef>
              <c:f>Hoja1!$C$2:$C$11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2-E700-4D40-80C6-93B3A65A537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Columna1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Hoja1!$A$2:$A$11</c:f>
              <c:strCache>
                <c:ptCount val="10"/>
                <c:pt idx="0">
                  <c:v>Derecho de Petición</c:v>
                </c:pt>
                <c:pt idx="1">
                  <c:v>Consultas</c:v>
                </c:pt>
                <c:pt idx="2">
                  <c:v>Traslado</c:v>
                </c:pt>
                <c:pt idx="3">
                  <c:v>Denuncias</c:v>
                </c:pt>
                <c:pt idx="4">
                  <c:v>Reclamo</c:v>
                </c:pt>
                <c:pt idx="5">
                  <c:v>Solicitud de Copias</c:v>
                </c:pt>
                <c:pt idx="6">
                  <c:v>Solicitud de Información </c:v>
                </c:pt>
                <c:pt idx="7">
                  <c:v>Sugerencia</c:v>
                </c:pt>
                <c:pt idx="8">
                  <c:v>Queja</c:v>
                </c:pt>
                <c:pt idx="9">
                  <c:v>Total</c:v>
                </c:pt>
              </c:strCache>
            </c:strRef>
          </c:cat>
          <c:val>
            <c:numRef>
              <c:f>Hoja1!$D$2:$D$11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3-E700-4D40-80C6-93B3A65A53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053504"/>
        <c:axId val="136055040"/>
        <c:axId val="0"/>
      </c:bar3DChart>
      <c:catAx>
        <c:axId val="13605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36055040"/>
        <c:crosses val="autoZero"/>
        <c:auto val="0"/>
        <c:lblAlgn val="ctr"/>
        <c:lblOffset val="100"/>
        <c:noMultiLvlLbl val="0"/>
      </c:catAx>
      <c:valAx>
        <c:axId val="13605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MX" dirty="0">
                    <a:solidFill>
                      <a:schemeClr val="tx1"/>
                    </a:solidFill>
                  </a:rPr>
                  <a:t>Cantidad</a:t>
                </a:r>
                <a:endParaRPr lang="es-CO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2.7665820328386999E-2"/>
              <c:y val="0.338872338716156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3605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2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18605464251366"/>
          <c:y val="0.10686172162916266"/>
          <c:w val="0.85802865609888779"/>
          <c:h val="0.807424043671615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Página web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11-477D-BEA3-4445D5297A1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Presencial 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ED11-477D-BEA3-4445D5297A1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Correo electrónico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Hoja1!$D$2</c:f>
              <c:numCache>
                <c:formatCode>General</c:formatCode>
                <c:ptCount val="1"/>
                <c:pt idx="0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11-477D-BEA3-4445D5297A1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Teléfono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Hoja1!$A$2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11-477D-BEA3-4445D5297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48033407"/>
        <c:axId val="1648033887"/>
      </c:barChart>
      <c:catAx>
        <c:axId val="164803340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48033887"/>
        <c:crosses val="autoZero"/>
        <c:auto val="1"/>
        <c:lblAlgn val="ctr"/>
        <c:lblOffset val="100"/>
        <c:noMultiLvlLbl val="0"/>
      </c:catAx>
      <c:valAx>
        <c:axId val="1648033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419" sz="1600" b="0">
                    <a:solidFill>
                      <a:schemeClr val="tx1"/>
                    </a:solidFill>
                    <a:effectLst/>
                    <a:latin typeface="+mj-lt"/>
                  </a:rPr>
                  <a:t> </a:t>
                </a:r>
                <a:endParaRPr lang="es-419" sz="1600" b="0" dirty="0">
                  <a:solidFill>
                    <a:schemeClr val="tx1"/>
                  </a:solidFill>
                  <a:effectLst/>
                  <a:latin typeface="+mj-lt"/>
                </a:endParaRPr>
              </a:p>
            </c:rich>
          </c:tx>
          <c:layout>
            <c:manualLayout>
              <c:xMode val="edge"/>
              <c:yMode val="edge"/>
              <c:x val="0"/>
              <c:y val="0.114920996371808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419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48033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CO" sz="1300" b="1" i="0" u="none" strike="noStrike" baseline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P.Q.R.S.D.F.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dependencias</a:t>
            </a:r>
          </a:p>
        </c:rich>
      </c:tx>
      <c:layout>
        <c:manualLayout>
          <c:xMode val="edge"/>
          <c:yMode val="edge"/>
          <c:x val="0.36686905126707636"/>
          <c:y val="3.91383507958427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766820283019125"/>
          <c:y val="0.17281919229031265"/>
          <c:w val="0.82354570199879062"/>
          <c:h val="0.502429073072261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386-477B-80DB-3C37C57B1D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386-477B-80DB-3C37C57B1D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386-477B-80DB-3C37C57B1D0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9386-477B-80DB-3C37C57B1D07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9386-477B-80DB-3C37C57B1D07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9386-477B-80DB-3C37C57B1D07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9386-477B-80DB-3C37C57B1D07}"/>
              </c:ext>
            </c:extLst>
          </c:dPt>
          <c:dPt>
            <c:idx val="8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9386-477B-80DB-3C37C57B1D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Dirección General - Experta Misional</c:v>
                </c:pt>
                <c:pt idx="1">
                  <c:v>Oficina Asesora de Planeación</c:v>
                </c:pt>
                <c:pt idx="2">
                  <c:v>Oficina Asesora de Control Interno</c:v>
                </c:pt>
                <c:pt idx="3">
                  <c:v>Secretaría General</c:v>
                </c:pt>
                <c:pt idx="4">
                  <c:v>Oficina Asesora de Tecnologías de la Información</c:v>
                </c:pt>
                <c:pt idx="5">
                  <c:v>Subdirección de Asuntos Legales</c:v>
                </c:pt>
                <c:pt idx="6">
                  <c:v>Subdirección de Instrucción Disciplinaria</c:v>
                </c:pt>
                <c:pt idx="7">
                  <c:v>Subdirección de Auditoria y Gestión del Riesgo</c:v>
                </c:pt>
                <c:pt idx="8">
                  <c:v>Total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3">
                  <c:v>20</c:v>
                </c:pt>
                <c:pt idx="5">
                  <c:v>13</c:v>
                </c:pt>
                <c:pt idx="6">
                  <c:v>141</c:v>
                </c:pt>
                <c:pt idx="7">
                  <c:v>31</c:v>
                </c:pt>
                <c:pt idx="8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386-477B-80DB-3C37C57B1D0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Dirección General - Experta Misional</c:v>
                </c:pt>
                <c:pt idx="1">
                  <c:v>Oficina Asesora de Planeación</c:v>
                </c:pt>
                <c:pt idx="2">
                  <c:v>Oficina Asesora de Control Interno</c:v>
                </c:pt>
                <c:pt idx="3">
                  <c:v>Secretaría General</c:v>
                </c:pt>
                <c:pt idx="4">
                  <c:v>Oficina Asesora de Tecnologías de la Información</c:v>
                </c:pt>
                <c:pt idx="5">
                  <c:v>Subdirección de Asuntos Legales</c:v>
                </c:pt>
                <c:pt idx="6">
                  <c:v>Subdirección de Instrucción Disciplinaria</c:v>
                </c:pt>
                <c:pt idx="7">
                  <c:v>Subdirección de Auditoria y Gestión del Riesgo</c:v>
                </c:pt>
                <c:pt idx="8">
                  <c:v>Total</c:v>
                </c:pt>
              </c:strCache>
            </c:strRef>
          </c:cat>
          <c:val>
            <c:numRef>
              <c:f>Hoja1!$C$2:$C$10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1-9386-477B-80DB-3C37C57B1D0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Dirección General - Experta Misional</c:v>
                </c:pt>
                <c:pt idx="1">
                  <c:v>Oficina Asesora de Planeación</c:v>
                </c:pt>
                <c:pt idx="2">
                  <c:v>Oficina Asesora de Control Interno</c:v>
                </c:pt>
                <c:pt idx="3">
                  <c:v>Secretaría General</c:v>
                </c:pt>
                <c:pt idx="4">
                  <c:v>Oficina Asesora de Tecnologías de la Información</c:v>
                </c:pt>
                <c:pt idx="5">
                  <c:v>Subdirección de Asuntos Legales</c:v>
                </c:pt>
                <c:pt idx="6">
                  <c:v>Subdirección de Instrucción Disciplinaria</c:v>
                </c:pt>
                <c:pt idx="7">
                  <c:v>Subdirección de Auditoria y Gestión del Riesgo</c:v>
                </c:pt>
                <c:pt idx="8">
                  <c:v>Total</c:v>
                </c:pt>
              </c:strCache>
            </c:strRef>
          </c:cat>
          <c:val>
            <c:numRef>
              <c:f>Hoja1!$D$2:$D$10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2-9386-477B-80DB-3C37C57B1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14063856"/>
        <c:axId val="1814060528"/>
        <c:axId val="0"/>
      </c:bar3DChart>
      <c:catAx>
        <c:axId val="18140638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100" b="1" noProof="0" dirty="0">
                    <a:latin typeface="Vedana"/>
                  </a:rPr>
                  <a:t>Dependencias</a:t>
                </a:r>
              </a:p>
            </c:rich>
          </c:tx>
          <c:layout>
            <c:manualLayout>
              <c:xMode val="edge"/>
              <c:yMode val="edge"/>
              <c:x val="2.3895135203980303E-2"/>
              <c:y val="0.750812682385036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  <c:crossAx val="1814060528"/>
        <c:crosses val="autoZero"/>
        <c:auto val="1"/>
        <c:lblAlgn val="l"/>
        <c:lblOffset val="100"/>
        <c:noMultiLvlLbl val="0"/>
      </c:catAx>
      <c:valAx>
        <c:axId val="181406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050" b="1" noProof="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Cantidad</a:t>
                </a:r>
              </a:p>
            </c:rich>
          </c:tx>
          <c:layout>
            <c:manualLayout>
              <c:xMode val="edge"/>
              <c:yMode val="edge"/>
              <c:x val="2.1411687706502289E-2"/>
              <c:y val="0.374856799964227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814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Tiempo</a:t>
            </a:r>
            <a:r>
              <a:rPr lang="en-US" sz="13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respuesta</a:t>
            </a:r>
            <a:r>
              <a:rPr lang="en-US" sz="13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días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0394219412444901E-2"/>
          <c:y val="0.12978052972355483"/>
          <c:w val="0.90501272200631955"/>
          <c:h val="0.495999627779415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Derecho de Petición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8.301603716953582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FB-40EC-9CDC-EAA5BD5CDD5B}"/>
                </c:ext>
              </c:extLst>
            </c:dLbl>
            <c:dLbl>
              <c:idx val="6"/>
              <c:layout>
                <c:manualLayout>
                  <c:x val="0"/>
                  <c:y val="1.888448573758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20</c:v>
                </c:pt>
                <c:pt idx="1">
                  <c:v>4</c:v>
                </c:pt>
                <c:pt idx="2">
                  <c:v>2</c:v>
                </c:pt>
                <c:pt idx="4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738-4CFC-9539-962AEF6C6FD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Traslados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429019069412273E-3"/>
                  <c:y val="-9.876405068479738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DA-4FF6-AFA8-F33E6CCEFFBE}"/>
                </c:ext>
              </c:extLst>
            </c:dLbl>
            <c:dLbl>
              <c:idx val="1"/>
              <c:layout>
                <c:manualLayout>
                  <c:x val="-2.0502306509482694E-3"/>
                  <c:y val="3.69935983384231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DA-4FF6-AFA8-F33E6CCEFFB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DA-4FF6-AFA8-F33E6CCEFFB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Hoja1!$C$2:$C$8</c:f>
              <c:numCache>
                <c:formatCode>General</c:formatCode>
                <c:ptCount val="7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38-4CFC-9539-962AEF6C6FD9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Reclamo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13-5738-4CFC-9539-962AEF6C6FD9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Sugerencia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Hoja1!$E$2:$E$8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19-5738-4CFC-9539-962AEF6C6FD9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*Denuncia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7.05666324237021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5174255448688017E-17"/>
                  <c:y val="7.05666324237021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DA-4FF6-AFA8-F33E6CCEFFBE}"/>
                </c:ext>
              </c:extLst>
            </c:dLbl>
            <c:dLbl>
              <c:idx val="4"/>
              <c:layout>
                <c:manualLayout>
                  <c:x val="-1.5034851089737603E-16"/>
                  <c:y val="7.05666324237021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Hoja1!$F$2:$F$8</c:f>
              <c:numCache>
                <c:formatCode>General</c:formatCode>
                <c:ptCount val="7"/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9A-44D3-A0A1-221F353B504C}"/>
            </c:ext>
          </c:extLst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Queja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Hoja1!$G$2:$G$8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836C-4E1D-BBB7-3BAD75A760EC}"/>
            </c:ext>
          </c:extLst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Consulta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Hoja1!$H$2:$H$8</c:f>
              <c:numCache>
                <c:formatCode>General</c:formatCode>
                <c:ptCount val="7"/>
                <c:pt idx="0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6C-4E1D-BBB7-3BAD75A760EC}"/>
            </c:ext>
          </c:extLst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Solicitud de Información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3.7587127724344009E-17"/>
                  <c:y val="1.41665103806567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5.318389591631654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0C-4A48-98D0-F7E445D0C5F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0C-4A48-98D0-F7E445D0C5F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Hoja1!$I$2:$I$8</c:f>
              <c:numCache>
                <c:formatCode>General</c:formatCode>
                <c:ptCount val="7"/>
                <c:pt idx="0">
                  <c:v>42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6C-4E1D-BBB7-3BAD75A760EC}"/>
            </c:ext>
          </c:extLst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Solicitud de Copias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7.05666324237014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DDA-4FF6-AFA8-F33E6CCEFFB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DDA-4FF6-AFA8-F33E6CCEFFB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Hoja1!$J$2:$J$8</c:f>
              <c:numCache>
                <c:formatCode>General</c:formatCode>
                <c:ptCount val="7"/>
                <c:pt idx="0">
                  <c:v>9</c:v>
                </c:pt>
                <c:pt idx="1">
                  <c:v>52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20-416D-9599-3FC5AB1B9EF8}"/>
            </c:ext>
          </c:extLst>
        </c:ser>
        <c:ser>
          <c:idx val="9"/>
          <c:order val="9"/>
          <c:tx>
            <c:strRef>
              <c:f>Hoja1!$K$1</c:f>
              <c:strCache>
                <c:ptCount val="1"/>
                <c:pt idx="0">
                  <c:v>OTRO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Hoja1!$K$2:$K$8</c:f>
              <c:numCache>
                <c:formatCode>General</c:formatCode>
                <c:ptCount val="7"/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72-49A2-96C5-8B12E0DB9033}"/>
            </c:ext>
          </c:extLst>
        </c:ser>
        <c:ser>
          <c:idx val="10"/>
          <c:order val="10"/>
          <c:tx>
            <c:strRef>
              <c:f>Hoja1!$L$1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 1 - 5 </c:v>
                </c:pt>
                <c:pt idx="1">
                  <c:v>6 - 10</c:v>
                </c:pt>
                <c:pt idx="2">
                  <c:v>11-15</c:v>
                </c:pt>
                <c:pt idx="3">
                  <c:v>16 - 20 </c:v>
                </c:pt>
                <c:pt idx="4">
                  <c:v>21 - 25</c:v>
                </c:pt>
                <c:pt idx="5">
                  <c:v>26 - 30</c:v>
                </c:pt>
                <c:pt idx="6">
                  <c:v>Otro</c:v>
                </c:pt>
              </c:strCache>
            </c:strRef>
          </c:cat>
          <c:val>
            <c:numRef>
              <c:f>Hoja1!$L$2:$L$8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F366-4B82-892C-A546A815AE5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0591263"/>
        <c:axId val="1020592095"/>
      </c:barChart>
      <c:catAx>
        <c:axId val="102059126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latin typeface="+mn-lt"/>
                  </a:rPr>
                  <a:t>Días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  <c:crossAx val="1020592095"/>
        <c:crosses val="autoZero"/>
        <c:auto val="1"/>
        <c:lblAlgn val="ctr"/>
        <c:lblOffset val="100"/>
        <c:noMultiLvlLbl val="0"/>
      </c:catAx>
      <c:valAx>
        <c:axId val="1020592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>
                    <a:solidFill>
                      <a:schemeClr val="tx1"/>
                    </a:solidFill>
                    <a:latin typeface="+mn-lt"/>
                  </a:rPr>
                  <a:t>Cantidad</a:t>
                </a:r>
                <a:endParaRPr lang="en-US" dirty="0">
                  <a:solidFill>
                    <a:schemeClr val="tx1"/>
                  </a:solidFill>
                  <a:latin typeface="+mn-lt"/>
                </a:endParaRPr>
              </a:p>
            </c:rich>
          </c:tx>
          <c:layout>
            <c:manualLayout>
              <c:xMode val="edge"/>
              <c:yMode val="edge"/>
              <c:x val="1.0028982518547131E-2"/>
              <c:y val="0.393559807200864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205912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 "/>
                <a:ea typeface="+mn-ea"/>
                <a:cs typeface="+mn-cs"/>
              </a:defRPr>
            </a:pPr>
            <a:endParaRPr lang="es-CO"/>
          </a:p>
        </c:txPr>
      </c:legendEntry>
      <c:layout>
        <c:manualLayout>
          <c:xMode val="edge"/>
          <c:yMode val="edge"/>
          <c:x val="0.11634012729794391"/>
          <c:y val="0.87361712488714205"/>
          <c:w val="0.79823902766054888"/>
          <c:h val="0.12638287511285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Verdana 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484106153397494E-2"/>
          <c:y val="0.14110709530150276"/>
          <c:w val="0.9190529308836396"/>
          <c:h val="0.5619195903862956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586-4FDA-8DBC-8FEAC7B46C80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79-4F9D-8861-9117B135F171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79-4F9D-8861-9117B135F17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C79-4F9D-8861-9117B135F171}"/>
              </c:ext>
            </c:extLst>
          </c:dPt>
          <c:dLbls>
            <c:dLbl>
              <c:idx val="0"/>
              <c:layout>
                <c:manualLayout>
                  <c:x val="0"/>
                  <c:y val="-4.1500053754007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86-4FDA-8DBC-8FEAC7B46C8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69AADB5-5A88-42CD-8B25-D4291391A53E}" type="CELLREF">
                      <a:rPr lang="en-US" smtClean="0"/>
                      <a:pPr/>
                      <a:t>[CELLREF]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{A69AADB5-5A88-42CD-8B25-D4291391A53E}</c15:txfldGUID>
                      <c15:f>Hoja1!$B$8</c15:f>
                      <c15:dlblFieldTableCache>
                        <c:ptCount val="1"/>
                        <c:pt idx="0">
                          <c:v>8,2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2C79-4F9D-8861-9117B135F1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Denuncia</c:v>
                </c:pt>
                <c:pt idx="1">
                  <c:v>D.P</c:v>
                </c:pt>
                <c:pt idx="2">
                  <c:v>Quejas</c:v>
                </c:pt>
                <c:pt idx="3">
                  <c:v>Reclamos</c:v>
                </c:pt>
                <c:pt idx="4">
                  <c:v>Traslado</c:v>
                </c:pt>
                <c:pt idx="5">
                  <c:v>Sugerencias</c:v>
                </c:pt>
                <c:pt idx="6">
                  <c:v>Copias</c:v>
                </c:pt>
                <c:pt idx="7">
                  <c:v>Consulta</c:v>
                </c:pt>
                <c:pt idx="8">
                  <c:v>Solicitud de información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1">
                  <c:v>7.2</c:v>
                </c:pt>
                <c:pt idx="4">
                  <c:v>7</c:v>
                </c:pt>
                <c:pt idx="6">
                  <c:v>8.1999999999999993</c:v>
                </c:pt>
                <c:pt idx="7">
                  <c:v>24.67</c:v>
                </c:pt>
                <c:pt idx="8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86-4FDA-8DBC-8FEAC7B46C8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Denuncia</c:v>
                </c:pt>
                <c:pt idx="1">
                  <c:v>D.P</c:v>
                </c:pt>
                <c:pt idx="2">
                  <c:v>Quejas</c:v>
                </c:pt>
                <c:pt idx="3">
                  <c:v>Reclamos</c:v>
                </c:pt>
                <c:pt idx="4">
                  <c:v>Traslado</c:v>
                </c:pt>
                <c:pt idx="5">
                  <c:v>Sugerencias</c:v>
                </c:pt>
                <c:pt idx="6">
                  <c:v>Copias</c:v>
                </c:pt>
                <c:pt idx="7">
                  <c:v>Consulta</c:v>
                </c:pt>
                <c:pt idx="8">
                  <c:v>Solicitud de información</c:v>
                </c:pt>
              </c:strCache>
            </c:strRef>
          </c:cat>
          <c:val>
            <c:numRef>
              <c:f>Hoja1!$C$2:$C$10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9-3586-4FDA-8DBC-8FEAC7B46C8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Columna2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Hoja1!$A$2:$A$10</c:f>
              <c:strCache>
                <c:ptCount val="9"/>
                <c:pt idx="0">
                  <c:v>Denuncia</c:v>
                </c:pt>
                <c:pt idx="1">
                  <c:v>D.P</c:v>
                </c:pt>
                <c:pt idx="2">
                  <c:v>Quejas</c:v>
                </c:pt>
                <c:pt idx="3">
                  <c:v>Reclamos</c:v>
                </c:pt>
                <c:pt idx="4">
                  <c:v>Traslado</c:v>
                </c:pt>
                <c:pt idx="5">
                  <c:v>Sugerencias</c:v>
                </c:pt>
                <c:pt idx="6">
                  <c:v>Copias</c:v>
                </c:pt>
                <c:pt idx="7">
                  <c:v>Consulta</c:v>
                </c:pt>
                <c:pt idx="8">
                  <c:v>Solicitud de información</c:v>
                </c:pt>
              </c:strCache>
            </c:strRef>
          </c:cat>
          <c:val>
            <c:numRef>
              <c:f>Hoja1!$D$2:$D$10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A-3586-4FDA-8DBC-8FEAC7B46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34540928"/>
        <c:axId val="1734538848"/>
        <c:axId val="0"/>
      </c:bar3DChart>
      <c:catAx>
        <c:axId val="173454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734538848"/>
        <c:crosses val="autoZero"/>
        <c:auto val="1"/>
        <c:lblAlgn val="l"/>
        <c:lblOffset val="100"/>
        <c:noMultiLvlLbl val="0"/>
      </c:catAx>
      <c:valAx>
        <c:axId val="1734538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="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Días</a:t>
                </a:r>
              </a:p>
            </c:rich>
          </c:tx>
          <c:layout>
            <c:manualLayout>
              <c:xMode val="edge"/>
              <c:yMode val="edge"/>
              <c:x val="1.255462385383645E-2"/>
              <c:y val="0.434430582994702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73454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0" i="0" u="none" strike="noStrike" kern="1200" spc="0" baseline="0">
                <a:solidFill>
                  <a:schemeClr val="tx1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Percepción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ciudadano</a:t>
            </a:r>
            <a:r>
              <a:rPr lang="en-US" sz="13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tención</a:t>
            </a:r>
            <a:r>
              <a:rPr lang="en-US" sz="13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3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presencial</a:t>
            </a:r>
          </a:p>
        </c:rich>
      </c:tx>
      <c:layout>
        <c:manualLayout>
          <c:xMode val="edge"/>
          <c:yMode val="edge"/>
          <c:x val="0.22957312533062663"/>
          <c:y val="2.6717578689315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0" i="0" u="none" strike="noStrike" kern="1200" spc="0" baseline="0">
              <a:solidFill>
                <a:schemeClr val="tx1"/>
              </a:solidFill>
              <a:latin typeface="Myriad Pro" panose="020B0503030403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6985775714206E-2"/>
          <c:y val="0.14089268755935422"/>
          <c:w val="0.91013123359580073"/>
          <c:h val="0.543184220673638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Muy satisfecho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11</c:v>
                </c:pt>
                <c:pt idx="3">
                  <c:v>11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F-4548-9415-35E6D909263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Satisfecho </c:v>
                </c:pt>
              </c:strCache>
            </c:strRef>
          </c:tx>
          <c:spPr>
            <a:solidFill>
              <a:srgbClr val="B38B4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8764991242319679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5F-4548-9415-35E6D9092630}"/>
                </c:ext>
              </c:extLst>
            </c:dLbl>
            <c:dLbl>
              <c:idx val="1"/>
              <c:layout>
                <c:manualLayout>
                  <c:x val="7.8353321656425886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5F-4548-9415-35E6D9092630}"/>
                </c:ext>
              </c:extLst>
            </c:dLbl>
            <c:dLbl>
              <c:idx val="2"/>
              <c:layout>
                <c:manualLayout>
                  <c:x val="3.9176660828213116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5F-4548-9415-35E6D9092630}"/>
                </c:ext>
              </c:extLst>
            </c:dLbl>
            <c:dLbl>
              <c:idx val="3"/>
              <c:layout>
                <c:manualLayout>
                  <c:x val="9.7941652070532795E-3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5F-4548-9415-35E6D9092630}"/>
                </c:ext>
              </c:extLst>
            </c:dLbl>
            <c:dLbl>
              <c:idx val="4"/>
              <c:layout>
                <c:manualLayout>
                  <c:x val="1.3711831289874448E-2"/>
                  <c:y val="-6.22310208750832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A5F-4548-9415-35E6D90926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r"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5F-4548-9415-35E6D909263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Ni satisfecho, Ni Insatisfecho  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7-CA5F-4548-9415-35E6D9092630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Insatisfecho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Hoja1!$E$2:$E$6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8-CA5F-4548-9415-35E6D9092630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Muy Insatisfecho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La calidad del servicio</c:v>
                </c:pt>
                <c:pt idx="1">
                  <c:v>El tiempo de respuesta o espera</c:v>
                </c:pt>
                <c:pt idx="2">
                  <c:v>Actitud y disposición del personal en la atención</c:v>
                </c:pt>
                <c:pt idx="3">
                  <c:v>La comunicación presencial recibida con el área</c:v>
                </c:pt>
                <c:pt idx="4">
                  <c:v>El conocimiento y dominio del tema de los servidores</c:v>
                </c:pt>
              </c:strCache>
            </c:strRef>
          </c:cat>
          <c:val>
            <c:numRef>
              <c:f>Hoja1!$F$2:$F$6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A5F-4548-9415-35E6D90926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34383855"/>
        <c:axId val="1034381775"/>
        <c:axId val="0"/>
      </c:bar3DChart>
      <c:catAx>
        <c:axId val="1034383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  <c:crossAx val="1034381775"/>
        <c:crosses val="autoZero"/>
        <c:auto val="1"/>
        <c:lblAlgn val="ctr"/>
        <c:lblOffset val="100"/>
        <c:noMultiLvlLbl val="0"/>
      </c:catAx>
      <c:valAx>
        <c:axId val="1034381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sz="1100" dirty="0" err="1">
                    <a:solidFill>
                      <a:schemeClr val="tx1"/>
                    </a:solidFill>
                    <a:latin typeface="+mj-lt"/>
                  </a:rPr>
                  <a:t>Cantidad</a:t>
                </a:r>
                <a:r>
                  <a:rPr lang="en-US" sz="1100" dirty="0">
                    <a:solidFill>
                      <a:schemeClr val="tx1"/>
                    </a:solidFill>
                    <a:latin typeface="+mj-lt"/>
                  </a:rPr>
                  <a:t> de Personas</a:t>
                </a:r>
              </a:p>
            </c:rich>
          </c:tx>
          <c:layout>
            <c:manualLayout>
              <c:xMode val="edge"/>
              <c:yMode val="edge"/>
              <c:x val="1.2069165644538846E-2"/>
              <c:y val="0.228792901473044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es-CO"/>
          </a:p>
        </c:txPr>
        <c:crossAx val="1034383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5724752547767069E-2"/>
          <c:y val="0.8375933279512503"/>
          <c:w val="0.85129044157444766"/>
          <c:h val="5.83455634939601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862449397215175E-2"/>
          <c:y val="0.125"/>
          <c:w val="0.87204893456114596"/>
          <c:h val="0.610840624088655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Calificados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Hoja1!$B$1:$F$1</c:f>
              <c:strCache>
                <c:ptCount val="5"/>
                <c:pt idx="0">
                  <c:v>1 Muy insatisfecho</c:v>
                </c:pt>
                <c:pt idx="1">
                  <c:v>2 Insatisfecho</c:v>
                </c:pt>
                <c:pt idx="2">
                  <c:v>3 Ni satisfecho ni insatisfecho</c:v>
                </c:pt>
                <c:pt idx="3">
                  <c:v>4 Satisfecho</c:v>
                </c:pt>
                <c:pt idx="4">
                  <c:v>5 Muy Satisfecho</c:v>
                </c:pt>
              </c:strCache>
            </c:strRef>
          </c:cat>
          <c:val>
            <c:numRef>
              <c:f>Hoja1!$B$2:$F$2</c:f>
              <c:numCache>
                <c:formatCode>General</c:formatCode>
                <c:ptCount val="5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12</c:v>
                </c:pt>
                <c:pt idx="4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81-4832-A3F8-BBB1403C9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8890816"/>
        <c:axId val="1648893728"/>
      </c:barChart>
      <c:lineChart>
        <c:grouping val="standard"/>
        <c:varyColors val="0"/>
        <c:ser>
          <c:idx val="1"/>
          <c:order val="1"/>
          <c:tx>
            <c:strRef>
              <c:f>Hoja1!$A$3</c:f>
              <c:strCache>
                <c:ptCount val="1"/>
                <c:pt idx="0">
                  <c:v>Satisfacción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Hoja1!$B$1:$F$1</c:f>
              <c:strCache>
                <c:ptCount val="5"/>
                <c:pt idx="0">
                  <c:v>1 Muy insatisfecho</c:v>
                </c:pt>
                <c:pt idx="1">
                  <c:v>2 Insatisfecho</c:v>
                </c:pt>
                <c:pt idx="2">
                  <c:v>3 Ni satisfecho ni insatisfecho</c:v>
                </c:pt>
                <c:pt idx="3">
                  <c:v>4 Satisfecho</c:v>
                </c:pt>
                <c:pt idx="4">
                  <c:v>5 Muy Satisfecho</c:v>
                </c:pt>
              </c:strCache>
            </c:strRef>
          </c:cat>
          <c:val>
            <c:numRef>
              <c:f>Hoja1!$B$3:$F$3</c:f>
              <c:numCache>
                <c:formatCode>0.0%</c:formatCode>
                <c:ptCount val="5"/>
                <c:pt idx="0" formatCode="0%">
                  <c:v>7.1428571428571425E-2</c:v>
                </c:pt>
                <c:pt idx="1">
                  <c:v>0</c:v>
                </c:pt>
                <c:pt idx="2">
                  <c:v>0</c:v>
                </c:pt>
                <c:pt idx="3" formatCode="0%">
                  <c:v>0.17142857142857143</c:v>
                </c:pt>
                <c:pt idx="4" formatCode="0%">
                  <c:v>0.75714285714285712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81-4832-A3F8-BBB1403C9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3689120"/>
        <c:axId val="1648711712"/>
      </c:lineChart>
      <c:catAx>
        <c:axId val="164889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648893728"/>
        <c:crosses val="autoZero"/>
        <c:auto val="1"/>
        <c:lblAlgn val="ctr"/>
        <c:lblOffset val="100"/>
        <c:noMultiLvlLbl val="0"/>
      </c:catAx>
      <c:valAx>
        <c:axId val="1648893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648890816"/>
        <c:crosses val="autoZero"/>
        <c:crossBetween val="between"/>
      </c:valAx>
      <c:valAx>
        <c:axId val="1648711712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743689120"/>
        <c:crosses val="max"/>
        <c:crossBetween val="between"/>
      </c:valAx>
      <c:catAx>
        <c:axId val="17436891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4871171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 b="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0.32725</cdr:x>
      <cdr:y>0.91885</cdr:y>
    </cdr:from>
    <cdr:to>
      <cdr:x>0.74982</cdr:x>
      <cdr:y>0.9879</cdr:y>
    </cdr:to>
    <cdr:sp macro="" textlink="">
      <cdr:nvSpPr>
        <cdr:cNvPr id="2" name="CuadroTexto 5">
          <a:extLst xmlns:a="http://schemas.openxmlformats.org/drawingml/2006/main">
            <a:ext uri="{FF2B5EF4-FFF2-40B4-BE49-F238E27FC236}">
              <a16:creationId xmlns:a16="http://schemas.microsoft.com/office/drawing/2014/main" id="{E7249EE0-D2AC-DC7C-EC43-8823AAABB01B}"/>
            </a:ext>
          </a:extLst>
        </cdr:cNvPr>
        <cdr:cNvSpPr txBox="1"/>
      </cdr:nvSpPr>
      <cdr:spPr>
        <a:xfrm xmlns:a="http://schemas.openxmlformats.org/drawingml/2006/main">
          <a:off x="3006239" y="3481239"/>
          <a:ext cx="3881863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CO" sz="1100" dirty="0">
              <a:solidFill>
                <a:schemeClr val="bg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Gráfica 3. P.Q.R.S.D.F. </a:t>
          </a:r>
          <a:r>
            <a:rPr lang="es-CO" sz="11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recibidas </a:t>
          </a:r>
          <a:r>
            <a:rPr lang="es-CO" sz="1100" dirty="0">
              <a:solidFill>
                <a:schemeClr val="bg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por dependencias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0.26058</cdr:x>
      <cdr:y>0.91451</cdr:y>
    </cdr:from>
    <cdr:to>
      <cdr:x>0.73942</cdr:x>
      <cdr:y>1</cdr:y>
    </cdr:to>
    <cdr:sp macro="" textlink="">
      <cdr:nvSpPr>
        <cdr:cNvPr id="2" name="CuadroTexto 3">
          <a:extLst xmlns:a="http://schemas.openxmlformats.org/drawingml/2006/main">
            <a:ext uri="{FF2B5EF4-FFF2-40B4-BE49-F238E27FC236}">
              <a16:creationId xmlns:a16="http://schemas.microsoft.com/office/drawing/2014/main" id="{67041313-FB7F-ABAC-8DB6-FE2E7C6C3E2F}"/>
            </a:ext>
          </a:extLst>
        </cdr:cNvPr>
        <cdr:cNvSpPr txBox="1"/>
      </cdr:nvSpPr>
      <cdr:spPr>
        <a:xfrm xmlns:a="http://schemas.openxmlformats.org/drawingml/2006/main">
          <a:off x="1996518" y="2798617"/>
          <a:ext cx="3668787" cy="2616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s-C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100" dirty="0">
              <a:solidFill>
                <a:schemeClr val="bg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Grafica 5. Tiempo promedio de respuesta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799AE-C9E1-4EDF-8C2B-C15B9E75D0FE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9FB6A-A984-46F7-821E-406EDEA1D47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882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9A093A9B-D3C7-D144-6F5B-3B4F1F49F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797" y="1972439"/>
            <a:ext cx="1744405" cy="220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B25FD1-9B4C-FCE6-8EA6-A84D43B4AA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9E09AF94-9CCA-31DB-149B-82BDF0D4B1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1BC5C5-921F-D383-B880-E03C8AAA9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BC383A77-824F-19C0-EDF8-CC4346B040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B211FB-31F7-8D44-0A5F-9D7580B2A8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B5170F70-DB38-53DF-26F9-77AA27005C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33C3DF5-3022-CE54-2243-0EB3620A5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A96EDD9A-8731-87F4-4A2A-4C84D21EB3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43FBB3E-5F54-16E4-3EDE-94E41B9E5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4A1AC8D-CD7E-7C51-2753-C1405AA22F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0939555-C26D-86CC-45AD-E8114A84DA3F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F3E5FDA-3858-477D-137E-1596F2984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7E25BA3E-729B-4E63-CEA8-A9E088D92FD3}"/>
              </a:ext>
            </a:extLst>
          </p:cNvPr>
          <p:cNvSpPr/>
          <p:nvPr userDrawn="1"/>
        </p:nvSpPr>
        <p:spPr>
          <a:xfrm>
            <a:off x="0" y="6721474"/>
            <a:ext cx="12192000" cy="183678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007AF23-5E5B-2503-1D2D-917A4BE484AF}"/>
              </a:ext>
            </a:extLst>
          </p:cNvPr>
          <p:cNvSpPr txBox="1"/>
          <p:nvPr userDrawn="1"/>
        </p:nvSpPr>
        <p:spPr>
          <a:xfrm>
            <a:off x="5471468" y="6674320"/>
            <a:ext cx="1194558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50" b="1" dirty="0">
                <a:solidFill>
                  <a:schemeClr val="bg1"/>
                </a:solidFill>
              </a:rPr>
              <a:t>www.itrc.gov.co</a:t>
            </a:r>
            <a:endParaRPr lang="es-CO" sz="850" b="1" dirty="0">
              <a:solidFill>
                <a:schemeClr val="bg1"/>
              </a:solidFill>
            </a:endParaRP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E457BC3F-1811-9D3C-C537-E22AE93A6A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5783D-E4D0-2BEC-05C1-BAA15BAEC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C36A2D1-DC34-34BA-C420-0F1FC5E1D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pPr/>
              <a:t>25/05/2026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DE302CF-47C6-284C-7CB3-4B2B3C003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611C4A-2170-B0B9-0720-60F71C9EE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7C02A265-15A3-0CCE-13A0-262127FD0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7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7E25BA3E-729B-4E63-CEA8-A9E088D92FD3}"/>
              </a:ext>
            </a:extLst>
          </p:cNvPr>
          <p:cNvSpPr/>
          <p:nvPr userDrawn="1"/>
        </p:nvSpPr>
        <p:spPr>
          <a:xfrm>
            <a:off x="0" y="6721474"/>
            <a:ext cx="12192000" cy="183678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007AF23-5E5B-2503-1D2D-917A4BE484AF}"/>
              </a:ext>
            </a:extLst>
          </p:cNvPr>
          <p:cNvSpPr txBox="1"/>
          <p:nvPr userDrawn="1"/>
        </p:nvSpPr>
        <p:spPr>
          <a:xfrm>
            <a:off x="5471468" y="6674320"/>
            <a:ext cx="1194558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50" b="1" dirty="0">
                <a:solidFill>
                  <a:schemeClr val="bg1"/>
                </a:solidFill>
              </a:rPr>
              <a:t>www.itrc.gov.co</a:t>
            </a:r>
            <a:endParaRPr lang="es-CO" sz="850" b="1" dirty="0">
              <a:solidFill>
                <a:schemeClr val="bg1"/>
              </a:solidFill>
            </a:endParaRP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DC0FBB95-B241-098B-F844-58714321B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201D2B-7635-B428-D717-5BAA3AF3AB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8"/>
          <a:stretch/>
        </p:blipFill>
        <p:spPr>
          <a:xfrm>
            <a:off x="2178" y="1214437"/>
            <a:ext cx="12191998" cy="5643561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F3DFD415-612F-32A7-1C7D-299B031189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463D-8F49-6833-BBA7-57447EBC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6D0407-0500-3789-5B28-2A877716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pPr/>
              <a:t>25/05/2026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A83308-0515-6B90-95A2-CABF7FB55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4B9B0D-FA6A-7C12-BD50-A5FF9674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274898F4-627F-A357-D9CA-A75BF464A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3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CD22F8F9-8FB7-A684-6BF5-67FE071136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69" y="15492"/>
            <a:ext cx="594361" cy="75285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2CA820C-A05A-BE09-8144-3E8919B8CFD5}"/>
              </a:ext>
            </a:extLst>
          </p:cNvPr>
          <p:cNvSpPr txBox="1"/>
          <p:nvPr userDrawn="1"/>
        </p:nvSpPr>
        <p:spPr>
          <a:xfrm>
            <a:off x="5471468" y="6674320"/>
            <a:ext cx="1194558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50" b="1" dirty="0">
                <a:solidFill>
                  <a:schemeClr val="bg1"/>
                </a:solidFill>
              </a:rPr>
              <a:t>www.itrc.gov.co</a:t>
            </a:r>
            <a:endParaRPr lang="es-CO" sz="8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A632116-E692-D97C-4F0F-964CCE8960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149"/>
            <a:ext cx="12191732" cy="6857849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EA5CB2B5-962F-603E-F900-8775011E28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" y="0"/>
            <a:ext cx="594361" cy="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25/05/2026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63" r:id="rId4"/>
    <p:sldLayoutId id="2147483664" r:id="rId5"/>
    <p:sldLayoutId id="2147483651" r:id="rId6"/>
    <p:sldLayoutId id="2147483662" r:id="rId7"/>
    <p:sldLayoutId id="2147483650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92765" y="2707395"/>
            <a:ext cx="8560904" cy="1443210"/>
          </a:xfrm>
        </p:spPr>
        <p:txBody>
          <a:bodyPr>
            <a:normAutofit/>
          </a:bodyPr>
          <a:lstStyle/>
          <a:p>
            <a:r>
              <a:rPr lang="es-CO" sz="3500" b="1" dirty="0">
                <a:solidFill>
                  <a:schemeClr val="bg1"/>
                </a:solidFill>
              </a:rPr>
              <a:t>Título </a:t>
            </a:r>
            <a:br>
              <a:rPr lang="es-CO" sz="3500" b="1" dirty="0">
                <a:solidFill>
                  <a:schemeClr val="bg1"/>
                </a:solidFill>
              </a:rPr>
            </a:br>
            <a:r>
              <a:rPr lang="es-CO" sz="3500" b="1" dirty="0">
                <a:solidFill>
                  <a:schemeClr val="bg1"/>
                </a:solidFill>
              </a:rPr>
              <a:t>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9229654B-EE49-1225-7F0C-E7A0F1414F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85" y="803712"/>
            <a:ext cx="8523353" cy="382450"/>
          </a:xfrm>
        </p:spPr>
        <p:txBody>
          <a:bodyPr>
            <a:noAutofit/>
          </a:bodyPr>
          <a:lstStyle/>
          <a:p>
            <a:pPr marL="228600" algn="ctr"/>
            <a:r>
              <a:rPr lang="es-MX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Medición satisfacción de atención al ciudadano</a:t>
            </a: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B1268A87-90AB-557C-08DD-E95282151C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118483"/>
              </p:ext>
            </p:extLst>
          </p:nvPr>
        </p:nvGraphicFramePr>
        <p:xfrm>
          <a:off x="1768043" y="1496990"/>
          <a:ext cx="8655913" cy="3382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227E6000-7907-DDC0-4D43-BF79079EDD2A}"/>
              </a:ext>
            </a:extLst>
          </p:cNvPr>
          <p:cNvSpPr txBox="1"/>
          <p:nvPr/>
        </p:nvSpPr>
        <p:spPr>
          <a:xfrm>
            <a:off x="3893645" y="4879819"/>
            <a:ext cx="44047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Grafica 7. Medición satisfacción de atención al ciudadano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07887A6-1DD1-3804-838C-22C0073B0EA1}"/>
              </a:ext>
            </a:extLst>
          </p:cNvPr>
          <p:cNvSpPr txBox="1"/>
          <p:nvPr/>
        </p:nvSpPr>
        <p:spPr>
          <a:xfrm>
            <a:off x="191069" y="5370278"/>
            <a:ext cx="118872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s-MX" sz="1300" dirty="0">
                <a:latin typeface="Verdana" panose="020B0604030504040204" pitchFamily="34" charset="0"/>
                <a:ea typeface="Verdana" panose="020B0604030504040204" pitchFamily="34" charset="0"/>
              </a:rPr>
              <a:t>La Agencia ITRC midió la percepción de la satisfacción que tienen los ciudadanos en la atención presencial, a través de una encuesta, donde se solicitó que indicarán su nivel de percepción respecto a la calidad del servicio, el tiempo de respuesta, la disposición del servidor que atiende, la comunicación y el conocimiento del tema con cinco posibles respuestas de la siguiente manera: Muy satisfecho, satisfecho, ni satisfecho, ni insatisfecho, insatisfecho y muy insatisfecho, arrojando los resultados que se muestran en la gráfica anterior. </a:t>
            </a:r>
            <a:endParaRPr lang="es-CO" sz="1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66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F28C83E-4CF9-B7EA-061A-EEF228F5D987}"/>
              </a:ext>
            </a:extLst>
          </p:cNvPr>
          <p:cNvSpPr txBox="1">
            <a:spLocks/>
          </p:cNvSpPr>
          <p:nvPr/>
        </p:nvSpPr>
        <p:spPr>
          <a:xfrm>
            <a:off x="1716018" y="618490"/>
            <a:ext cx="8556770" cy="382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228600" algn="ctr"/>
            <a:r>
              <a:rPr lang="es-MX" sz="20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Satisfacción del servicio del </a:t>
            </a:r>
            <a:r>
              <a:rPr lang="es-MX" sz="2000" b="1" dirty="0"/>
              <a:t>primer</a:t>
            </a:r>
            <a:r>
              <a:rPr lang="es-MX" sz="20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trimestre de 2026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7698FED-40E4-E786-8E1C-8E78DB6299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0941811"/>
              </p:ext>
            </p:extLst>
          </p:nvPr>
        </p:nvGraphicFramePr>
        <p:xfrm>
          <a:off x="1742113" y="1192146"/>
          <a:ext cx="9064943" cy="345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ubtítulo 2">
            <a:extLst>
              <a:ext uri="{FF2B5EF4-FFF2-40B4-BE49-F238E27FC236}">
                <a16:creationId xmlns:a16="http://schemas.microsoft.com/office/drawing/2014/main" id="{15AA4890-7F01-8A8E-52E0-BD9196B6ECAA}"/>
              </a:ext>
            </a:extLst>
          </p:cNvPr>
          <p:cNvSpPr txBox="1">
            <a:spLocks/>
          </p:cNvSpPr>
          <p:nvPr/>
        </p:nvSpPr>
        <p:spPr>
          <a:xfrm>
            <a:off x="560113" y="5357341"/>
            <a:ext cx="10868581" cy="8679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s-MX" sz="1300" dirty="0"/>
              <a:t>En la gráfica se presentan los resultados del nivel de satisfacción que tiene la ciudadanía respecto a los servicios que presta la UNIDAD ADMINISTRATIVA ESPECIAL AGENCIA DEL INSPECTOR GENERAL DE TRIBUTOS, RENTAS Y CONTRIBUCIONES PARAFISCALES – ITRC. El 76% de los ciudadanos se sienten muy satisfechos con los servicios que presta esta entidad, el 12% de los ciudadanos encuestados consideran que se encuentran satisfechos con estos y el 7% de ellos se encuentran muy insatisfechos.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0AD075E-2F02-EDB2-CFA3-615FED9538E4}"/>
              </a:ext>
            </a:extLst>
          </p:cNvPr>
          <p:cNvSpPr txBox="1"/>
          <p:nvPr/>
        </p:nvSpPr>
        <p:spPr>
          <a:xfrm>
            <a:off x="3375311" y="4822835"/>
            <a:ext cx="54413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8. Satisfacción del servicio segundo trimestre 2025</a:t>
            </a:r>
          </a:p>
        </p:txBody>
      </p:sp>
    </p:spTree>
    <p:extLst>
      <p:ext uri="{BB962C8B-B14F-4D97-AF65-F5344CB8AC3E}">
        <p14:creationId xmlns:p14="http://schemas.microsoft.com/office/powerpoint/2010/main" val="3171201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1F3886B2-1B42-0EE5-533F-1CA6A03786F5}"/>
              </a:ext>
            </a:extLst>
          </p:cNvPr>
          <p:cNvSpPr/>
          <p:nvPr/>
        </p:nvSpPr>
        <p:spPr>
          <a:xfrm>
            <a:off x="2646177" y="2140949"/>
            <a:ext cx="2019961" cy="170956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7B569DB3-0EEF-54E6-135F-EBC563BD8B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6" t="13066" r="16345" b="16676"/>
          <a:stretch/>
        </p:blipFill>
        <p:spPr>
          <a:xfrm>
            <a:off x="3206409" y="2266442"/>
            <a:ext cx="788612" cy="818549"/>
          </a:xfrm>
          <a:prstGeom prst="rect">
            <a:avLst/>
          </a:prstGeom>
          <a:ln>
            <a:noFill/>
          </a:ln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76C9E171-CFEC-F336-E6B7-50ACF417C371}"/>
              </a:ext>
            </a:extLst>
          </p:cNvPr>
          <p:cNvSpPr txBox="1"/>
          <p:nvPr/>
        </p:nvSpPr>
        <p:spPr>
          <a:xfrm>
            <a:off x="2646177" y="3182196"/>
            <a:ext cx="1997449" cy="376480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lang="es-CO" sz="1050" b="1" spc="40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Correo</a:t>
            </a:r>
            <a:r>
              <a:rPr lang="es-MX" sz="1050" b="1" spc="40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electrónico</a:t>
            </a:r>
            <a:r>
              <a:rPr sz="1050" b="1" spc="-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lang="es-CO" sz="900" spc="40" dirty="0">
                <a:latin typeface="Montserrat" panose="00000500000000000000" pitchFamily="2" charset="0"/>
                <a:cs typeface="Myriad Pro"/>
              </a:rPr>
              <a:t>contactenos@itrc.gov.co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694548D1-59D3-9CE8-C809-FB41A307DFD3}"/>
              </a:ext>
            </a:extLst>
          </p:cNvPr>
          <p:cNvSpPr/>
          <p:nvPr/>
        </p:nvSpPr>
        <p:spPr>
          <a:xfrm>
            <a:off x="5270179" y="2140949"/>
            <a:ext cx="1909074" cy="170956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2">
            <a:extLst>
              <a:ext uri="{FF2B5EF4-FFF2-40B4-BE49-F238E27FC236}">
                <a16:creationId xmlns:a16="http://schemas.microsoft.com/office/drawing/2014/main" id="{AD311ECC-71FD-AE2A-702B-DD787BD6DC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1" t="13499" r="16396" b="11983"/>
          <a:stretch/>
        </p:blipFill>
        <p:spPr>
          <a:xfrm>
            <a:off x="5962593" y="2347257"/>
            <a:ext cx="612620" cy="735447"/>
          </a:xfrm>
          <a:prstGeom prst="rect">
            <a:avLst/>
          </a:prstGeom>
        </p:spPr>
      </p:pic>
      <p:sp>
        <p:nvSpPr>
          <p:cNvPr id="14" name="object 7">
            <a:extLst>
              <a:ext uri="{FF2B5EF4-FFF2-40B4-BE49-F238E27FC236}">
                <a16:creationId xmlns:a16="http://schemas.microsoft.com/office/drawing/2014/main" id="{298B8210-CC7E-E05E-9B1B-6DC815329D18}"/>
              </a:ext>
            </a:extLst>
          </p:cNvPr>
          <p:cNvSpPr txBox="1"/>
          <p:nvPr/>
        </p:nvSpPr>
        <p:spPr>
          <a:xfrm>
            <a:off x="5270179" y="3218562"/>
            <a:ext cx="1997449" cy="39404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lang="es-CO" sz="1050" b="1" spc="40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Presencial </a:t>
            </a:r>
          </a:p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sz="1050" b="1" spc="-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lang="es-CO" sz="900" spc="40" dirty="0">
                <a:latin typeface="Montserrat" panose="00000500000000000000" pitchFamily="2" charset="0"/>
                <a:cs typeface="Myriad Pro"/>
              </a:rPr>
              <a:t>Calle 26 #69-63 Piso 6</a:t>
            </a:r>
            <a:endParaRPr sz="900" dirty="0">
              <a:latin typeface="Montserrat" panose="00000500000000000000" pitchFamily="2" charset="0"/>
              <a:cs typeface="Myriad Pro"/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40723A42-BD40-0D87-292D-3AB26ADD23B7}"/>
              </a:ext>
            </a:extLst>
          </p:cNvPr>
          <p:cNvSpPr/>
          <p:nvPr/>
        </p:nvSpPr>
        <p:spPr>
          <a:xfrm>
            <a:off x="7872047" y="2140949"/>
            <a:ext cx="1909074" cy="170956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324DCA7-BDCB-C8FA-77F1-E542C88AD6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21946" t="9251" r="26263" b="15912"/>
          <a:stretch/>
        </p:blipFill>
        <p:spPr>
          <a:xfrm>
            <a:off x="8527796" y="2281823"/>
            <a:ext cx="482742" cy="695320"/>
          </a:xfrm>
          <a:prstGeom prst="rect">
            <a:avLst/>
          </a:prstGeom>
        </p:spPr>
      </p:pic>
      <p:sp>
        <p:nvSpPr>
          <p:cNvPr id="17" name="object 8">
            <a:extLst>
              <a:ext uri="{FF2B5EF4-FFF2-40B4-BE49-F238E27FC236}">
                <a16:creationId xmlns:a16="http://schemas.microsoft.com/office/drawing/2014/main" id="{81C97D26-B3C1-6075-F980-5625AD991AFA}"/>
              </a:ext>
            </a:extLst>
          </p:cNvPr>
          <p:cNvSpPr txBox="1"/>
          <p:nvPr/>
        </p:nvSpPr>
        <p:spPr>
          <a:xfrm>
            <a:off x="7638936" y="3058081"/>
            <a:ext cx="2364265" cy="71958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1544"/>
              </a:lnSpc>
              <a:spcBef>
                <a:spcPts val="88"/>
              </a:spcBef>
            </a:pPr>
            <a:r>
              <a:rPr sz="800" b="1" spc="57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Línea</a:t>
            </a:r>
            <a:r>
              <a:rPr sz="800" b="1" spc="-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31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fija</a:t>
            </a:r>
            <a:r>
              <a:rPr sz="800" b="1" spc="-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desde</a:t>
            </a:r>
            <a:r>
              <a:rPr sz="800" b="1" spc="-53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62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Bogotá</a:t>
            </a:r>
            <a:endParaRPr lang="es-MX" sz="800" spc="13" dirty="0">
              <a:solidFill>
                <a:srgbClr val="002060"/>
              </a:solidFill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ts val="1332"/>
              </a:lnSpc>
            </a:pPr>
            <a:r>
              <a:rPr lang="es-CO" sz="800" spc="13" dirty="0">
                <a:latin typeface="Montserrat" panose="00000500000000000000" pitchFamily="2" charset="0"/>
                <a:cs typeface="Myriad Pro"/>
              </a:rPr>
              <a:t> 601 </a:t>
            </a:r>
            <a:r>
              <a:rPr sz="800" spc="13" dirty="0">
                <a:latin typeface="Montserrat" panose="00000500000000000000" pitchFamily="2" charset="0"/>
                <a:cs typeface="Myriad Pro"/>
              </a:rPr>
              <a:t>3907000</a:t>
            </a:r>
            <a:endParaRPr sz="800" dirty="0"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ts val="1332"/>
              </a:lnSpc>
            </a:pPr>
            <a:r>
              <a:rPr sz="800" b="1" spc="57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Línea </a:t>
            </a:r>
            <a:r>
              <a:rPr sz="800" b="1" spc="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gratuita</a:t>
            </a:r>
            <a:r>
              <a:rPr lang="es-CO" sz="800" b="1" spc="4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800" b="1" spc="-176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lang="es-MX" sz="800" b="1" spc="44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n</a:t>
            </a:r>
            <a:r>
              <a:rPr sz="800" b="1" spc="44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acional</a:t>
            </a:r>
            <a:endParaRPr sz="800" dirty="0">
              <a:solidFill>
                <a:srgbClr val="002060"/>
              </a:solidFill>
              <a:latin typeface="Montserrat" panose="00000500000000000000" pitchFamily="2" charset="0"/>
              <a:cs typeface="Myriad Pro"/>
            </a:endParaRPr>
          </a:p>
          <a:p>
            <a:pPr marL="313781" marR="306497" indent="35300" algn="ctr">
              <a:lnSpc>
                <a:spcPts val="1500"/>
              </a:lnSpc>
              <a:spcBef>
                <a:spcPts val="79"/>
              </a:spcBef>
            </a:pPr>
            <a:r>
              <a:rPr sz="800" spc="9" dirty="0">
                <a:solidFill>
                  <a:srgbClr val="002060"/>
                </a:solidFill>
                <a:latin typeface="Montserrat" panose="00000500000000000000" pitchFamily="2" charset="0"/>
                <a:cs typeface="Myriad Pro"/>
              </a:rPr>
              <a:t> 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01</a:t>
            </a:r>
            <a:r>
              <a:rPr lang="es-CO" sz="800" spc="4" dirty="0">
                <a:latin typeface="Montserrat" panose="00000500000000000000" pitchFamily="2" charset="0"/>
                <a:cs typeface="Myriad Pro"/>
              </a:rPr>
              <a:t>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8000</a:t>
            </a:r>
            <a:r>
              <a:rPr lang="es-CO" sz="800" spc="4" dirty="0">
                <a:latin typeface="Montserrat" panose="00000500000000000000" pitchFamily="2" charset="0"/>
                <a:cs typeface="Myriad Pro"/>
              </a:rPr>
              <a:t>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123</a:t>
            </a:r>
            <a:r>
              <a:rPr lang="es-CO" sz="800" spc="4" dirty="0">
                <a:latin typeface="Montserrat" panose="00000500000000000000" pitchFamily="2" charset="0"/>
                <a:cs typeface="Myriad Pro"/>
              </a:rPr>
              <a:t> </a:t>
            </a:r>
            <a:r>
              <a:rPr sz="800" spc="4" dirty="0">
                <a:latin typeface="Montserrat" panose="00000500000000000000" pitchFamily="2" charset="0"/>
                <a:cs typeface="Myriad Pro"/>
              </a:rPr>
              <a:t>004</a:t>
            </a:r>
            <a:endParaRPr sz="800" dirty="0">
              <a:latin typeface="Montserrat" panose="00000500000000000000" pitchFamily="2" charset="0"/>
              <a:cs typeface="Myriad Pro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0030D6-DBB8-3654-9340-4815FEB405F4}"/>
              </a:ext>
            </a:extLst>
          </p:cNvPr>
          <p:cNvSpPr txBox="1"/>
          <p:nvPr/>
        </p:nvSpPr>
        <p:spPr>
          <a:xfrm>
            <a:off x="1067341" y="4274725"/>
            <a:ext cx="10403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Agradecemos a la ciudadanía, sus aportes y contribuciones que ayudan a mejorar la atención de la </a:t>
            </a:r>
            <a:r>
              <a:rPr lang="es-MX" sz="1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AGENCIA DEL INSPECTOR GENERAL DE TRIBUTOS, RENTAS Y CONTRIBUCIONES PARAFISCALES – ITRC</a:t>
            </a:r>
            <a:r>
              <a:rPr lang="es-CO" sz="1600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CO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872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26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B672D60-9563-8748-D8DE-60E7CBE1EEE2}"/>
              </a:ext>
            </a:extLst>
          </p:cNvPr>
          <p:cNvSpPr txBox="1"/>
          <p:nvPr/>
        </p:nvSpPr>
        <p:spPr>
          <a:xfrm>
            <a:off x="3049379" y="2641900"/>
            <a:ext cx="657340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</a:rPr>
              <a:t>Informe </a:t>
            </a:r>
            <a:br>
              <a:rPr lang="es-CO" sz="2400" b="1" dirty="0"/>
            </a:br>
            <a:r>
              <a:rPr lang="es-CO" sz="2400" b="1" dirty="0">
                <a:solidFill>
                  <a:schemeClr val="bg1"/>
                </a:solidFill>
              </a:rPr>
              <a:t>Atención al Ciudadano P.Q.R.S.D.F.</a:t>
            </a:r>
            <a:br>
              <a:rPr lang="es-CO" sz="2400" b="1" dirty="0"/>
            </a:br>
            <a:r>
              <a:rPr lang="es-CO" sz="2400" b="1" dirty="0">
                <a:solidFill>
                  <a:schemeClr val="bg1"/>
                </a:solidFill>
              </a:rPr>
              <a:t> </a:t>
            </a:r>
            <a:br>
              <a:rPr lang="es-CO" sz="2400" b="1" dirty="0"/>
            </a:br>
            <a:r>
              <a:rPr lang="es-CO" sz="2400" b="1" dirty="0">
                <a:solidFill>
                  <a:schemeClr val="bg1"/>
                </a:solidFill>
              </a:rPr>
              <a:t>Primer trimestre 2026</a:t>
            </a:r>
            <a:endParaRPr lang="es-MX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74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D2015B3-F82F-2765-A9C9-F2E565EBA57B}"/>
              </a:ext>
            </a:extLst>
          </p:cNvPr>
          <p:cNvSpPr txBox="1"/>
          <p:nvPr/>
        </p:nvSpPr>
        <p:spPr>
          <a:xfrm>
            <a:off x="991518" y="1100244"/>
            <a:ext cx="877102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2000" b="1" dirty="0"/>
              <a:t>Presentación</a:t>
            </a:r>
            <a:endParaRPr lang="es-ES" dirty="0">
              <a:ea typeface="Verdana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663BDA-6114-4821-7B75-6B842377DBEA}"/>
              </a:ext>
            </a:extLst>
          </p:cNvPr>
          <p:cNvSpPr txBox="1"/>
          <p:nvPr/>
        </p:nvSpPr>
        <p:spPr>
          <a:xfrm>
            <a:off x="991518" y="1842226"/>
            <a:ext cx="9328485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MX" sz="1600" dirty="0">
                <a:latin typeface="Verdana"/>
                <a:ea typeface="Verdana"/>
              </a:rPr>
              <a:t>La UNIDAD ADMINISTRATIVA ESPECIAL AGENCIA DEL INSPECTOR GENERAL DE TRIBUTOS, RENTAS Y CONTRIBUCIONES PARAFISCALES – ITRC, pone a disposición de la ciudadanía y grupos de interés el presente informe, con el objeto de mostrar las actividades desarrolladas y cuantificar las solicitudes realizadas por la ciudadanía, en aras de la mejora continua en la atención al ciudadano. </a:t>
            </a:r>
          </a:p>
          <a:p>
            <a:pPr algn="just"/>
            <a:endParaRPr lang="es-MX" sz="1600" dirty="0">
              <a:latin typeface="Verdana"/>
              <a:ea typeface="Verdana"/>
            </a:endParaRPr>
          </a:p>
          <a:p>
            <a:pPr algn="just"/>
            <a:r>
              <a:rPr lang="es-MX" sz="1600" dirty="0">
                <a:latin typeface="Verdana"/>
                <a:ea typeface="Verdana"/>
              </a:rPr>
              <a:t>En ese sentido, presenta el informe de gestión trimestral de peticiones, quejas, reclamos, sugerencias, denuncias y felicitaciones P.Q.R.S.D.F, correspondiente al período comprendido entre el 1 de enero y el 31 de </a:t>
            </a:r>
            <a:r>
              <a:rPr lang="es-MX" sz="1600" dirty="0">
                <a:ea typeface="Verdana"/>
              </a:rPr>
              <a:t>marzo</a:t>
            </a:r>
            <a:r>
              <a:rPr lang="es-MX" sz="1600" dirty="0">
                <a:latin typeface="Verdana"/>
                <a:ea typeface="Verdana"/>
              </a:rPr>
              <a:t> del año 2026. </a:t>
            </a:r>
          </a:p>
          <a:p>
            <a:pPr algn="just"/>
            <a:endParaRPr lang="es-MX" sz="1600" dirty="0">
              <a:latin typeface="Verdana"/>
              <a:ea typeface="Verdana"/>
            </a:endParaRPr>
          </a:p>
          <a:p>
            <a:pPr algn="just"/>
            <a:r>
              <a:rPr lang="es-MX" sz="1600" dirty="0">
                <a:latin typeface="Verdana"/>
                <a:ea typeface="Verdana"/>
              </a:rPr>
              <a:t>Lo anterior, dando cumplimiento con lo establecido en los artículos 11 de la Ley 1712 de 2014 y 2.1.1.6.2 del Decreto 1081 de 2015.</a:t>
            </a:r>
          </a:p>
          <a:p>
            <a:pPr algn="just"/>
            <a:endParaRPr lang="es-MX" sz="1600" dirty="0">
              <a:latin typeface="Verdana"/>
              <a:ea typeface="Verdana"/>
            </a:endParaRPr>
          </a:p>
          <a:p>
            <a:pPr algn="just"/>
            <a:r>
              <a:rPr lang="es-MX" sz="1600" dirty="0">
                <a:latin typeface="Verdana"/>
                <a:ea typeface="Verdana"/>
              </a:rPr>
              <a:t>Adicionalmente, una vez recibida la información de las diferentes áreas, se procedió a la verificación y respectiva solicitud de aclaraciones, con el propósito de establecer de manera asertiva la información de los datos del presente informe.</a:t>
            </a:r>
            <a:endParaRPr lang="es-MX" dirty="0">
              <a:latin typeface="Verdana"/>
              <a:ea typeface="Verdana"/>
            </a:endParaRPr>
          </a:p>
          <a:p>
            <a:pPr algn="just"/>
            <a:endParaRPr lang="es-CO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8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6">
            <a:extLst>
              <a:ext uri="{FF2B5EF4-FFF2-40B4-BE49-F238E27FC236}">
                <a16:creationId xmlns:a16="http://schemas.microsoft.com/office/drawing/2014/main" id="{12BA9A7D-0617-A7CB-8FF6-74287C7D5EBE}"/>
              </a:ext>
            </a:extLst>
          </p:cNvPr>
          <p:cNvSpPr txBox="1"/>
          <p:nvPr/>
        </p:nvSpPr>
        <p:spPr>
          <a:xfrm>
            <a:off x="4862751" y="987453"/>
            <a:ext cx="246649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b="1" dirty="0"/>
              <a:t>Definiciones</a:t>
            </a:r>
            <a:endParaRPr lang="es-MX" sz="2400" b="1" dirty="0">
              <a:ea typeface="Verdana"/>
            </a:endParaRPr>
          </a:p>
        </p:txBody>
      </p:sp>
      <p:sp>
        <p:nvSpPr>
          <p:cNvPr id="5" name="CuadroTexto 2">
            <a:extLst>
              <a:ext uri="{FF2B5EF4-FFF2-40B4-BE49-F238E27FC236}">
                <a16:creationId xmlns:a16="http://schemas.microsoft.com/office/drawing/2014/main" id="{0B8EE5DD-CB88-DB16-6C8B-746DCCAE40D6}"/>
              </a:ext>
            </a:extLst>
          </p:cNvPr>
          <p:cNvSpPr txBox="1"/>
          <p:nvPr/>
        </p:nvSpPr>
        <p:spPr>
          <a:xfrm>
            <a:off x="1172717" y="1716563"/>
            <a:ext cx="4550678" cy="12926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300" b="1" dirty="0">
                <a:latin typeface="Verdana"/>
                <a:ea typeface="Verdana"/>
                <a:cs typeface="Arial"/>
              </a:rPr>
              <a:t>Petición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el derecho fundamental que tiene toda persona natural o jurídica, pública o privada, presentar solicitudes respetuosas a las autoridades por motivos de interés general o particular y a obtener resolución de las mismas. Puede ser de información, documentación o consulta. </a:t>
            </a:r>
            <a:endParaRPr lang="es-CO" sz="13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4">
            <a:extLst>
              <a:ext uri="{FF2B5EF4-FFF2-40B4-BE49-F238E27FC236}">
                <a16:creationId xmlns:a16="http://schemas.microsoft.com/office/drawing/2014/main" id="{E584F48A-261E-7AF6-CE1C-221D576805A1}"/>
              </a:ext>
            </a:extLst>
          </p:cNvPr>
          <p:cNvSpPr txBox="1"/>
          <p:nvPr/>
        </p:nvSpPr>
        <p:spPr>
          <a:xfrm>
            <a:off x="1172717" y="3424129"/>
            <a:ext cx="4497809" cy="12464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250" b="1" dirty="0">
                <a:latin typeface="Verdana"/>
                <a:ea typeface="Verdana"/>
                <a:cs typeface="Arial"/>
              </a:rPr>
              <a:t>Queja</a:t>
            </a:r>
            <a:r>
              <a:rPr lang="es-CO" sz="1250" dirty="0">
                <a:latin typeface="Verdana"/>
                <a:ea typeface="Verdana"/>
                <a:cs typeface="Arial"/>
              </a:rPr>
              <a:t>:</a:t>
            </a:r>
            <a:r>
              <a:rPr lang="es-CO" sz="125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250" dirty="0">
                <a:latin typeface="Verdana"/>
                <a:ea typeface="Verdana"/>
                <a:cs typeface="Arial"/>
              </a:rPr>
              <a:t>Es la Manifestación, verbal o escrita, de insatisfacción, censura, descontento o inconformidad hecha por una persona natural o jurídica o su representante, con respecto a una conducta que considera irregular o actuar de un servidor de la Entidad en desarrollo de sus funciones.</a:t>
            </a:r>
          </a:p>
        </p:txBody>
      </p:sp>
      <p:sp>
        <p:nvSpPr>
          <p:cNvPr id="7" name="CuadroTexto 7">
            <a:extLst>
              <a:ext uri="{FF2B5EF4-FFF2-40B4-BE49-F238E27FC236}">
                <a16:creationId xmlns:a16="http://schemas.microsoft.com/office/drawing/2014/main" id="{B5336747-F427-7120-C350-34DC7A3C3C3C}"/>
              </a:ext>
            </a:extLst>
          </p:cNvPr>
          <p:cNvSpPr txBox="1"/>
          <p:nvPr/>
        </p:nvSpPr>
        <p:spPr>
          <a:xfrm>
            <a:off x="6325496" y="3478423"/>
            <a:ext cx="4938923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300" b="1" dirty="0">
                <a:latin typeface="Verdana"/>
                <a:ea typeface="Verdana"/>
                <a:cs typeface="Arial"/>
              </a:rPr>
              <a:t>Reclamo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la manifestación, verbal o escrita, de insatisfacción hecha por una persona natural o jurídica o su representante, para exigir, reivindicar o demandar una solución referente a la prestación indebida de un servicio o la falta de atención de una solicitud. </a:t>
            </a:r>
            <a:endParaRPr lang="es-ES" sz="13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8">
            <a:extLst>
              <a:ext uri="{FF2B5EF4-FFF2-40B4-BE49-F238E27FC236}">
                <a16:creationId xmlns:a16="http://schemas.microsoft.com/office/drawing/2014/main" id="{8BAE24A0-0A2F-F392-FB75-A48C3EAACA9A}"/>
              </a:ext>
            </a:extLst>
          </p:cNvPr>
          <p:cNvSpPr txBox="1"/>
          <p:nvPr/>
        </p:nvSpPr>
        <p:spPr>
          <a:xfrm>
            <a:off x="1210502" y="5090884"/>
            <a:ext cx="4550678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CO" sz="1300" b="1" dirty="0">
                <a:latin typeface="Verdana"/>
                <a:ea typeface="Verdana"/>
                <a:cs typeface="Arial"/>
              </a:rPr>
              <a:t>Sugerencia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un consejo o propuesta que formula un usuario o institución para el mejoramiento de los servicios de la Entidad. El término de respuesta es de 30 días hábiles siguientes a la recepción.</a:t>
            </a:r>
          </a:p>
        </p:txBody>
      </p:sp>
      <p:sp>
        <p:nvSpPr>
          <p:cNvPr id="9" name="CuadroTexto 9">
            <a:extLst>
              <a:ext uri="{FF2B5EF4-FFF2-40B4-BE49-F238E27FC236}">
                <a16:creationId xmlns:a16="http://schemas.microsoft.com/office/drawing/2014/main" id="{8C7B7CD1-B0D6-4CEA-9303-ADA13398AEFF}"/>
              </a:ext>
            </a:extLst>
          </p:cNvPr>
          <p:cNvSpPr txBox="1"/>
          <p:nvPr/>
        </p:nvSpPr>
        <p:spPr>
          <a:xfrm>
            <a:off x="6289473" y="1661865"/>
            <a:ext cx="5018290" cy="149271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300" b="1" dirty="0">
                <a:latin typeface="Verdana"/>
                <a:ea typeface="Verdana"/>
                <a:cs typeface="Arial"/>
              </a:rPr>
              <a:t>Denuncia</a:t>
            </a:r>
            <a:r>
              <a:rPr lang="es-CO" sz="1300" dirty="0">
                <a:latin typeface="Verdana"/>
                <a:ea typeface="Verdana"/>
                <a:cs typeface="Arial"/>
              </a:rPr>
              <a:t>:</a:t>
            </a:r>
            <a:r>
              <a:rPr lang="es-CO" sz="1300" dirty="0">
                <a:solidFill>
                  <a:srgbClr val="002060"/>
                </a:solidFill>
                <a:latin typeface="Verdana"/>
                <a:ea typeface="Verdana"/>
                <a:cs typeface="Arial"/>
              </a:rPr>
              <a:t> </a:t>
            </a:r>
            <a:r>
              <a:rPr lang="es-CO" sz="1300" dirty="0">
                <a:latin typeface="Verdana"/>
                <a:ea typeface="Verdana"/>
                <a:cs typeface="Arial"/>
              </a:rPr>
              <a:t>Es un mecanismo a través del cual los ciudadanos pueden poner en conocimiento la ocurrencia de una conducta posiblemente irregular para que se adelante la correspondiente investigación  disciplinaria, penal o fiscal cometida por cualquiera de los servidores de la Entidad o de las entidades vigiladas por la Agencia – ITRC.</a:t>
            </a:r>
          </a:p>
        </p:txBody>
      </p:sp>
      <p:sp>
        <p:nvSpPr>
          <p:cNvPr id="10" name="CuadroTexto 10">
            <a:extLst>
              <a:ext uri="{FF2B5EF4-FFF2-40B4-BE49-F238E27FC236}">
                <a16:creationId xmlns:a16="http://schemas.microsoft.com/office/drawing/2014/main" id="{F3A6B114-7EEA-C1EB-2A79-4231A87E409B}"/>
              </a:ext>
            </a:extLst>
          </p:cNvPr>
          <p:cNvSpPr txBox="1"/>
          <p:nvPr/>
        </p:nvSpPr>
        <p:spPr>
          <a:xfrm>
            <a:off x="6294434" y="5016391"/>
            <a:ext cx="5001048" cy="10926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CO" sz="1300" b="1" dirty="0">
                <a:latin typeface="Verdana"/>
                <a:ea typeface="Verdana"/>
                <a:cs typeface="Arial"/>
              </a:rPr>
              <a:t>Felicitaciones</a:t>
            </a:r>
            <a:r>
              <a:rPr lang="es-CO" sz="1300" dirty="0">
                <a:latin typeface="Verdana"/>
                <a:ea typeface="Verdana"/>
                <a:cs typeface="Arial"/>
              </a:rPr>
              <a:t>: Manifestación a la Entidad de una persona por la satisfacción que se experimenta con la atención recibida por los funcionarios de la Agencia del Inspector General de Tributos Rentas y Contribuciones Parafiscales - ITRC.</a:t>
            </a:r>
            <a:endParaRPr lang="es-ES" sz="13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40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930" y="895322"/>
            <a:ext cx="9144000" cy="382450"/>
          </a:xfrm>
        </p:spPr>
        <p:txBody>
          <a:bodyPr>
            <a:normAutofit/>
          </a:bodyPr>
          <a:lstStyle/>
          <a:p>
            <a:pPr algn="l"/>
            <a:r>
              <a:rPr lang="es-MX" sz="2000" b="1" dirty="0">
                <a:solidFill>
                  <a:srgbClr val="000000"/>
                </a:solidFill>
                <a:latin typeface="Verdana"/>
                <a:ea typeface="Verdana"/>
              </a:rPr>
              <a:t>Gestión en cifras de P.Q.R.S.D.F.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F345E6-4FF8-3540-A4BE-3B2905C37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9930" y="1408577"/>
            <a:ext cx="9992139" cy="52090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s-CO" sz="1300" dirty="0">
                <a:latin typeface="Verdana"/>
                <a:ea typeface="Verdana"/>
              </a:rPr>
              <a:t>En la gráfica 1 se muestran las peticiones, quejas, reclamos, sugerencias, denuncias y felicitaciones P.Q.R.S.D.F que la AGENCIA DEL INSPECTOR GENERAL DE TRIBUTOS, RENTAS Y CONTRIBUCIONES PARAFISCALES – ITRC, recibió y atendió durante el tercer trimestre del año 2025:</a:t>
            </a:r>
          </a:p>
          <a:p>
            <a:pPr algn="just"/>
            <a:endParaRPr lang="es-CO" sz="1600" dirty="0">
              <a:ea typeface="Verdana" panose="020B0604030504040204" pitchFamily="34" charset="0"/>
            </a:endParaRPr>
          </a:p>
          <a:p>
            <a:pPr algn="just"/>
            <a:endParaRPr lang="es-CO" sz="1600" dirty="0">
              <a:ea typeface="Verdana" panose="020B060403050404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FBDF0962-2EAD-8541-655E-237B1FF7AB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5472308"/>
              </p:ext>
            </p:extLst>
          </p:nvPr>
        </p:nvGraphicFramePr>
        <p:xfrm>
          <a:off x="1838035" y="2462798"/>
          <a:ext cx="8515927" cy="2855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5CA4C9B-D99E-EEB3-977A-AB4587DF7637}"/>
              </a:ext>
            </a:extLst>
          </p:cNvPr>
          <p:cNvSpPr txBox="1"/>
          <p:nvPr/>
        </p:nvSpPr>
        <p:spPr>
          <a:xfrm>
            <a:off x="1099930" y="5680959"/>
            <a:ext cx="9992139" cy="99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s-CO" sz="1300" dirty="0">
                <a:latin typeface="Verdana"/>
                <a:ea typeface="Verdana"/>
              </a:rPr>
              <a:t>En la gráfica anterior, se evidencia que la entidad </a:t>
            </a:r>
            <a:r>
              <a:rPr lang="es-MX" sz="1300" dirty="0">
                <a:latin typeface="Verdana"/>
                <a:ea typeface="Verdana"/>
              </a:rPr>
              <a:t>recibió</a:t>
            </a:r>
            <a:r>
              <a:rPr lang="es-CO" sz="1300" dirty="0">
                <a:latin typeface="Verdana"/>
                <a:ea typeface="Verdana"/>
              </a:rPr>
              <a:t> y atendió 205 P.Q.R.S.D.F durante el 1er. trimestre del 2026, de las cuales el </a:t>
            </a:r>
            <a:r>
              <a:rPr lang="es-CO" sz="1300" dirty="0">
                <a:ea typeface="Verdana"/>
              </a:rPr>
              <a:t>51,2% </a:t>
            </a:r>
            <a:r>
              <a:rPr lang="es-CO" sz="1300" dirty="0">
                <a:latin typeface="Verdana"/>
                <a:ea typeface="Verdana"/>
              </a:rPr>
              <a:t>corresponden a solicitudes de información, 30,2% a solicitud de copias, el 13,7% a derechos de petición</a:t>
            </a:r>
            <a:r>
              <a:rPr lang="es-CO" sz="1300" dirty="0">
                <a:ea typeface="Verdana"/>
              </a:rPr>
              <a:t> y el 0,5% </a:t>
            </a:r>
            <a:r>
              <a:rPr lang="es-CO" sz="1300">
                <a:ea typeface="Verdana"/>
              </a:rPr>
              <a:t>a denuncias</a:t>
            </a:r>
            <a:r>
              <a:rPr lang="es-CO" sz="1300">
                <a:latin typeface="Verdana"/>
                <a:ea typeface="Verdana"/>
              </a:rPr>
              <a:t>. </a:t>
            </a:r>
            <a:r>
              <a:rPr lang="es-MX" sz="1300" dirty="0">
                <a:latin typeface="Verdana"/>
                <a:ea typeface="Verdana"/>
              </a:rPr>
              <a:t>Ninguna solicitud de información fue negada y fueron trasladadas 7 que es un 2,9% </a:t>
            </a:r>
            <a:r>
              <a:rPr lang="es-CO" sz="1300" dirty="0">
                <a:latin typeface="Verdana"/>
                <a:ea typeface="Verdana"/>
              </a:rPr>
              <a:t>P.Q.R.S.D.F.</a:t>
            </a:r>
            <a:endParaRPr lang="es-MX" sz="1300" dirty="0">
              <a:latin typeface="Verdana"/>
              <a:ea typeface="Verdana"/>
            </a:endParaRPr>
          </a:p>
          <a:p>
            <a:pPr algn="just"/>
            <a:endParaRPr lang="en-US" sz="1200" dirty="0">
              <a:latin typeface="+mj-lt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C66E955-8999-C740-EFDD-431405B42512}"/>
              </a:ext>
            </a:extLst>
          </p:cNvPr>
          <p:cNvSpPr txBox="1"/>
          <p:nvPr/>
        </p:nvSpPr>
        <p:spPr>
          <a:xfrm>
            <a:off x="4347572" y="5318618"/>
            <a:ext cx="377080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1. P.Q.R.S.D.F. 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primer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</a:t>
            </a:r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rimestre de 2026</a:t>
            </a:r>
            <a:endParaRPr lang="es-CO" sz="11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72F6AE5-A931-B879-05DB-A0B44C05F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728" y="740176"/>
            <a:ext cx="9144000" cy="382450"/>
          </a:xfrm>
        </p:spPr>
        <p:txBody>
          <a:bodyPr>
            <a:normAutofit/>
          </a:bodyPr>
          <a:lstStyle/>
          <a:p>
            <a:pPr fontAlgn="base"/>
            <a:r>
              <a:rPr lang="es-CO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Gestión por canales de atención</a:t>
            </a:r>
            <a:endParaRPr lang="es-CO" sz="20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EDC1D32-069D-DE2D-11EB-104BF4733BE1}"/>
              </a:ext>
            </a:extLst>
          </p:cNvPr>
          <p:cNvSpPr txBox="1">
            <a:spLocks/>
          </p:cNvSpPr>
          <p:nvPr/>
        </p:nvSpPr>
        <p:spPr>
          <a:xfrm>
            <a:off x="1005029" y="1204276"/>
            <a:ext cx="10582348" cy="9093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MX" sz="1300" dirty="0"/>
              <a:t>Durante el primer trimestre del año 2026, la AGENCIA DEL INSPECTOR GENERAL DE TRIBUTOS, RENTAS Y CONTRIBUCIONES PARAFISCALES – ITRC recibió 423 escritos a través de los diferentes canales de atención considerados peticiones, quejas, reclamos, solicitudes, denuncias y felicitaciones (PQRSDF) como se muestra a continuación: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89CAE84-926A-5573-7BC5-4869EAD9F3ED}"/>
              </a:ext>
            </a:extLst>
          </p:cNvPr>
          <p:cNvSpPr txBox="1"/>
          <p:nvPr/>
        </p:nvSpPr>
        <p:spPr>
          <a:xfrm>
            <a:off x="4538803" y="5391909"/>
            <a:ext cx="3514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2. Gestión por canales de atención</a:t>
            </a:r>
            <a:endParaRPr lang="es-CO" sz="11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Marcador de contenido 3">
            <a:extLst>
              <a:ext uri="{FF2B5EF4-FFF2-40B4-BE49-F238E27FC236}">
                <a16:creationId xmlns:a16="http://schemas.microsoft.com/office/drawing/2014/main" id="{070B6F0D-47A7-FDB0-99B6-AD6CD6C409A2}"/>
              </a:ext>
            </a:extLst>
          </p:cNvPr>
          <p:cNvSpPr txBox="1">
            <a:spLocks/>
          </p:cNvSpPr>
          <p:nvPr/>
        </p:nvSpPr>
        <p:spPr>
          <a:xfrm>
            <a:off x="1005028" y="5739142"/>
            <a:ext cx="10582349" cy="7573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MX" sz="1300" dirty="0"/>
              <a:t>Durante el primer trimestre del año 2026 el 98,05% fueron a través de correo electrónico, 0,0% de forma presencial en las instalaciones de la entidad, 1,95% por la página web de la Agencia ITRC y no se presentaron P.Q.R.S.D.F de manera telefónica.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0C824B2-05F6-5231-E7E8-87D8A9051E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1045541"/>
              </p:ext>
            </p:extLst>
          </p:nvPr>
        </p:nvGraphicFramePr>
        <p:xfrm>
          <a:off x="2308855" y="2137229"/>
          <a:ext cx="7161896" cy="336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5886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8A05C7F-7509-5993-6907-81B69F308484}"/>
              </a:ext>
            </a:extLst>
          </p:cNvPr>
          <p:cNvSpPr txBox="1">
            <a:spLocks/>
          </p:cNvSpPr>
          <p:nvPr/>
        </p:nvSpPr>
        <p:spPr>
          <a:xfrm>
            <a:off x="612945" y="818639"/>
            <a:ext cx="10515600" cy="3787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s-CO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Gestión por dependencias</a:t>
            </a:r>
            <a:endParaRPr lang="es-CO" sz="2000" dirty="0"/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58871438-B9B6-CFF6-FCBF-4DDC33B7FB8D}"/>
              </a:ext>
            </a:extLst>
          </p:cNvPr>
          <p:cNvSpPr txBox="1">
            <a:spLocks/>
          </p:cNvSpPr>
          <p:nvPr/>
        </p:nvSpPr>
        <p:spPr>
          <a:xfrm>
            <a:off x="1031847" y="5591687"/>
            <a:ext cx="10515600" cy="6623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300" dirty="0">
                <a:latin typeface="Verdana" panose="020B0604030504040204" pitchFamily="34" charset="0"/>
                <a:ea typeface="Verdana" panose="020B0604030504040204" pitchFamily="34" charset="0"/>
              </a:rPr>
              <a:t>Las dependencias de la Agencia ITRC que recibieron y tramitaron P.Q.R.S.D.F durante el primer </a:t>
            </a:r>
            <a:r>
              <a:rPr lang="es-MX" sz="1300" dirty="0">
                <a:ea typeface="Verdana" panose="020B0604030504040204" pitchFamily="34" charset="0"/>
              </a:rPr>
              <a:t>t</a:t>
            </a:r>
            <a:r>
              <a:rPr lang="es-MX" sz="1300" dirty="0">
                <a:latin typeface="Verdana" panose="020B0604030504040204" pitchFamily="34" charset="0"/>
                <a:ea typeface="Verdana" panose="020B0604030504040204" pitchFamily="34" charset="0"/>
              </a:rPr>
              <a:t>rimestre de esta vigencia fueron: Subdirección de Instrucción Disciplinaria (68,78%), Secretaria General (9,76%), Subdirección de Asuntos Legales (6,74%), </a:t>
            </a:r>
            <a:r>
              <a:rPr lang="es-ES" sz="1300" dirty="0">
                <a:ea typeface="Verdana" panose="020B0604030504040204" pitchFamily="34" charset="0"/>
              </a:rPr>
              <a:t>Subdirección de Auditoria y Gestión del Riesgo (15,12%).</a:t>
            </a:r>
            <a:endParaRPr lang="es-CO" sz="1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MX" sz="160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6D0E977E-A51C-8E54-4159-FD9C836C45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9855166"/>
              </p:ext>
            </p:extLst>
          </p:nvPr>
        </p:nvGraphicFramePr>
        <p:xfrm>
          <a:off x="1571809" y="1423326"/>
          <a:ext cx="9186305" cy="378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5111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26D7D-E78A-F29F-7058-893D5FE86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9341" y="655469"/>
            <a:ext cx="9144000" cy="477837"/>
          </a:xfrm>
        </p:spPr>
        <p:txBody>
          <a:bodyPr>
            <a:normAutofit/>
          </a:bodyPr>
          <a:lstStyle/>
          <a:p>
            <a:r>
              <a:rPr lang="es-CO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Tiempo promedio de respuesta </a:t>
            </a:r>
            <a:endParaRPr lang="es-CO" sz="20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F0D2734-A81F-BD9C-D32F-F4F16CFE4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9056057"/>
              </p:ext>
            </p:extLst>
          </p:nvPr>
        </p:nvGraphicFramePr>
        <p:xfrm>
          <a:off x="2115096" y="1242052"/>
          <a:ext cx="7832491" cy="3503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3">
            <a:extLst>
              <a:ext uri="{FF2B5EF4-FFF2-40B4-BE49-F238E27FC236}">
                <a16:creationId xmlns:a16="http://schemas.microsoft.com/office/drawing/2014/main" id="{ED667CDC-6694-B4ED-1F2D-AFE3CFA954D9}"/>
              </a:ext>
            </a:extLst>
          </p:cNvPr>
          <p:cNvSpPr txBox="1"/>
          <p:nvPr/>
        </p:nvSpPr>
        <p:spPr>
          <a:xfrm>
            <a:off x="4261606" y="4850708"/>
            <a:ext cx="36687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100" dirty="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Gráfica 4. Tiempo promedio de respuesta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CC29F0BB-EDA6-A3C9-B0D7-975167EBF8EF}"/>
              </a:ext>
            </a:extLst>
          </p:cNvPr>
          <p:cNvSpPr txBox="1">
            <a:spLocks/>
          </p:cNvSpPr>
          <p:nvPr/>
        </p:nvSpPr>
        <p:spPr>
          <a:xfrm>
            <a:off x="1338571" y="5217674"/>
            <a:ext cx="10211707" cy="13987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s-MX" sz="1300" dirty="0"/>
              <a:t>El mayor número de P.Q.R.S.D.F recibidas por la entidad fueron atendidas entre 6 y 10 días.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sz="1300" dirty="0"/>
              <a:t>Respectos a las denuncias, tienen que ver con asuntos que están vinculados de manera estricta a la función disciplinaria misional de la entidad y cuyo trámite se guía por las reglas del Código General Disciplinario Ley 1952 de 2019,  por tal razón, no se presentan en la gráfica.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sz="1300" dirty="0"/>
              <a:t>Se reportaron 4 P.Q.R.S.D.F que no fueron atendidas oportunamente conforme a los tiempos establecidos.</a:t>
            </a:r>
          </a:p>
          <a:p>
            <a:pPr algn="just">
              <a:lnSpc>
                <a:spcPct val="100000"/>
              </a:lnSpc>
            </a:pPr>
            <a:endParaRPr lang="es-MX" sz="1300" dirty="0"/>
          </a:p>
        </p:txBody>
      </p:sp>
    </p:spTree>
    <p:extLst>
      <p:ext uri="{BB962C8B-B14F-4D97-AF65-F5344CB8AC3E}">
        <p14:creationId xmlns:p14="http://schemas.microsoft.com/office/powerpoint/2010/main" val="4222315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440611B-E4DF-86C0-133A-3BC2568232F2}"/>
              </a:ext>
            </a:extLst>
          </p:cNvPr>
          <p:cNvSpPr txBox="1">
            <a:spLocks/>
          </p:cNvSpPr>
          <p:nvPr/>
        </p:nvSpPr>
        <p:spPr>
          <a:xfrm>
            <a:off x="2927294" y="785434"/>
            <a:ext cx="5978741" cy="3824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marL="228600" algn="ctr"/>
            <a:r>
              <a:rPr lang="es-CO" sz="20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Tiempo promedio de respuesta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4CAC21-0797-C32E-49E7-1B7A7EC91B0C}"/>
              </a:ext>
            </a:extLst>
          </p:cNvPr>
          <p:cNvSpPr txBox="1"/>
          <p:nvPr/>
        </p:nvSpPr>
        <p:spPr>
          <a:xfrm>
            <a:off x="857653" y="4900524"/>
            <a:ext cx="10410791" cy="547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s-MX" sz="1300" dirty="0">
                <a:ea typeface="Verdana" panose="020B0604030504040204" pitchFamily="34" charset="0"/>
              </a:rPr>
              <a:t>Como se observa en esta gráfica, el promedio ponderado del tiempo respuesta de las peticiones, quejas, solicitudes de copias y solicitudes de información que recibió la Agencia ITRC, durante el </a:t>
            </a:r>
            <a:r>
              <a:rPr lang="es-MX" sz="1300" dirty="0"/>
              <a:t>primer</a:t>
            </a:r>
            <a:r>
              <a:rPr lang="es-MX" sz="1300" dirty="0">
                <a:ea typeface="Verdana" panose="020B0604030504040204" pitchFamily="34" charset="0"/>
              </a:rPr>
              <a:t> trimestre de 2026 fue de 7,8 días.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A2518F0-DCB0-B469-C4C4-D939B57E62A0}"/>
              </a:ext>
            </a:extLst>
          </p:cNvPr>
          <p:cNvSpPr txBox="1"/>
          <p:nvPr/>
        </p:nvSpPr>
        <p:spPr>
          <a:xfrm>
            <a:off x="857653" y="5558995"/>
            <a:ext cx="10476693" cy="787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s-MX" sz="1300" dirty="0">
                <a:ea typeface="Verdana" panose="020B0604030504040204" pitchFamily="34" charset="0"/>
              </a:rPr>
              <a:t>Respecto a las Denuncias que recibió la entidad, tienen que ver con asuntos que están vinculados de manera estricta a la función disciplinaria misional de la AGENCIA ITRC y cuyo trámite se guía por las reglas del Código General Disciplinario Ley 1952 de 2019.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4E78EB1-E67C-CDB7-6739-EF259EAB72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27557"/>
              </p:ext>
            </p:extLst>
          </p:nvPr>
        </p:nvGraphicFramePr>
        <p:xfrm>
          <a:off x="2085752" y="1504085"/>
          <a:ext cx="7661823" cy="3123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64819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D8D8D8"/>
      </a:accent2>
      <a:accent3>
        <a:srgbClr val="EEB042"/>
      </a:accent3>
      <a:accent4>
        <a:srgbClr val="FFC000"/>
      </a:accent4>
      <a:accent5>
        <a:srgbClr val="B38B40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0CAFD994260B42AAAD5F229C549F00" ma:contentTypeVersion="14" ma:contentTypeDescription="Crear nuevo documento." ma:contentTypeScope="" ma:versionID="bb39bf19725556fb237221cdbd896379">
  <xsd:schema xmlns:xsd="http://www.w3.org/2001/XMLSchema" xmlns:xs="http://www.w3.org/2001/XMLSchema" xmlns:p="http://schemas.microsoft.com/office/2006/metadata/properties" xmlns:ns2="55b32c91-5d0f-41fe-ba98-6377a8562dc4" xmlns:ns3="63555163-96ef-4bf0-b6dd-1a659b9184dd" targetNamespace="http://schemas.microsoft.com/office/2006/metadata/properties" ma:root="true" ma:fieldsID="4b9b2154d7ddd09848b8b492abab4b0b" ns2:_="" ns3:_="">
    <xsd:import namespace="55b32c91-5d0f-41fe-ba98-6377a8562dc4"/>
    <xsd:import namespace="63555163-96ef-4bf0-b6dd-1a659b9184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32c91-5d0f-41fe-ba98-6377a8562d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18e58f56-551c-40b9-8687-469583f575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555163-96ef-4bf0-b6dd-1a659b9184d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85e9e76-a64c-461b-8449-398085b2adb2}" ma:internalName="TaxCatchAll" ma:showField="CatchAllData" ma:web="63555163-96ef-4bf0-b6dd-1a659b9184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32c91-5d0f-41fe-ba98-6377a8562dc4">
      <Terms xmlns="http://schemas.microsoft.com/office/infopath/2007/PartnerControls"/>
    </lcf76f155ced4ddcb4097134ff3c332f>
    <TaxCatchAll xmlns="63555163-96ef-4bf0-b6dd-1a659b9184d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B1962B-1FA0-4C12-BCDC-C3BBBD5AC1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b32c91-5d0f-41fe-ba98-6377a8562dc4"/>
    <ds:schemaRef ds:uri="63555163-96ef-4bf0-b6dd-1a659b9184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94AF71-32A8-4017-9A99-FD647BDDE7B8}">
  <ds:schemaRefs>
    <ds:schemaRef ds:uri="http://schemas.microsoft.com/office/2006/metadata/properties"/>
    <ds:schemaRef ds:uri="http://schemas.microsoft.com/office/infopath/2007/PartnerControls"/>
    <ds:schemaRef ds:uri="55b32c91-5d0f-41fe-ba98-6377a8562dc4"/>
    <ds:schemaRef ds:uri="63555163-96ef-4bf0-b6dd-1a659b9184dd"/>
  </ds:schemaRefs>
</ds:datastoreItem>
</file>

<file path=customXml/itemProps3.xml><?xml version="1.0" encoding="utf-8"?>
<ds:datastoreItem xmlns:ds="http://schemas.openxmlformats.org/officeDocument/2006/customXml" ds:itemID="{DCD9FCDF-304D-4D61-9C2A-993E8E0DEE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6620</TotalTime>
  <Words>1423</Words>
  <Application>Microsoft Office PowerPoint</Application>
  <PresentationFormat>Panorámica</PresentationFormat>
  <Paragraphs>74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Montserrat</vt:lpstr>
      <vt:lpstr>Vedana</vt:lpstr>
      <vt:lpstr>Verdana</vt:lpstr>
      <vt:lpstr>Tema de Office</vt:lpstr>
      <vt:lpstr>Título  de la presentación</vt:lpstr>
      <vt:lpstr>Presentación de PowerPoint</vt:lpstr>
      <vt:lpstr>Presentación de PowerPoint</vt:lpstr>
      <vt:lpstr>Presentación de PowerPoint</vt:lpstr>
      <vt:lpstr>Gestión en cifras de P.Q.R.S.D.F.</vt:lpstr>
      <vt:lpstr>Gestión por canales de atención</vt:lpstr>
      <vt:lpstr>Presentación de PowerPoint</vt:lpstr>
      <vt:lpstr>Tiempo promedio de respuesta </vt:lpstr>
      <vt:lpstr>Presentación de PowerPoint</vt:lpstr>
      <vt:lpstr>Medición satisfacción de atención al ciudadano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Sussan</dc:creator>
  <cp:lastModifiedBy>CARLOS GONZALEZ REYES</cp:lastModifiedBy>
  <cp:revision>109</cp:revision>
  <dcterms:created xsi:type="dcterms:W3CDTF">2023-05-08T00:34:42Z</dcterms:created>
  <dcterms:modified xsi:type="dcterms:W3CDTF">2026-05-25T20:58:47Z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0x0101000D0CAFD994260B42AAAD5F229C549F00</vt:lpwstr>
  </property>
  <property fmtid="{D5CDD505-2E9C-101B-9397-08002B2CF9AE}" pid="3" name="MediaServiceImageTags">
    <vt:lpwstr/>
  </property>
</Properties>
</file>